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8" r:id="rId2"/>
    <p:sldId id="289" r:id="rId3"/>
    <p:sldId id="290" r:id="rId4"/>
    <p:sldId id="291" r:id="rId5"/>
    <p:sldId id="292" r:id="rId6"/>
    <p:sldId id="293" r:id="rId7"/>
    <p:sldId id="256" r:id="rId8"/>
    <p:sldId id="260" r:id="rId9"/>
    <p:sldId id="261" r:id="rId10"/>
    <p:sldId id="262" r:id="rId11"/>
    <p:sldId id="294" r:id="rId12"/>
    <p:sldId id="269" r:id="rId13"/>
    <p:sldId id="271" r:id="rId14"/>
    <p:sldId id="295" r:id="rId15"/>
    <p:sldId id="296" r:id="rId16"/>
    <p:sldId id="276" r:id="rId17"/>
    <p:sldId id="277" r:id="rId18"/>
    <p:sldId id="266" r:id="rId19"/>
    <p:sldId id="284" r:id="rId20"/>
    <p:sldId id="281" r:id="rId21"/>
    <p:sldId id="282" r:id="rId22"/>
    <p:sldId id="283" r:id="rId23"/>
    <p:sldId id="285" r:id="rId24"/>
    <p:sldId id="297" r:id="rId25"/>
    <p:sldId id="286" r:id="rId26"/>
    <p:sldId id="298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488F-76E5-41E7-8322-C50475C5CCC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BC858-455D-4CF0-ABD3-33514EF7C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4FFC9E-64EF-4C15-99B9-ADCA571CAB3E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2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23C045-B50D-4B81-814C-FDD21840CF7E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7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E195C-B544-45CA-B8C4-713A07C27BC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F62D73AC-3C7A-4737-B2F5-0CE98923EFCB}" type="slidenum">
              <a:rPr lang="ru-RU" sz="1200">
                <a:latin typeface="Times New Roman" pitchFamily="18" charset="0"/>
              </a:rPr>
              <a:pPr algn="r" eaLnBrk="0" hangingPunct="0"/>
              <a:t>27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defTabSz="909638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3D98F9-B045-4334-89AC-F186484D025F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115888"/>
            <a:ext cx="6743700" cy="223361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Родительское собрание 9 класс</a:t>
            </a:r>
            <a:endParaRPr lang="ru-RU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2601" y="2565400"/>
            <a:ext cx="7099300" cy="30734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  <a:p>
            <a:pPr>
              <a:defRPr/>
            </a:pPr>
            <a:r>
              <a:rPr lang="ru-RU" sz="4000" dirty="0"/>
              <a:t>Итоговое собеседование </a:t>
            </a:r>
            <a:endParaRPr lang="ru-RU" sz="4000" dirty="0" smtClean="0"/>
          </a:p>
          <a:p>
            <a:pPr>
              <a:defRPr/>
            </a:pPr>
            <a:r>
              <a:rPr lang="ru-RU" sz="4000" dirty="0" smtClean="0"/>
              <a:t>по </a:t>
            </a:r>
            <a:r>
              <a:rPr lang="ru-RU" sz="4000" dirty="0"/>
              <a:t>русскому языку </a:t>
            </a:r>
            <a:br>
              <a:rPr lang="ru-RU" sz="4000" dirty="0"/>
            </a:br>
            <a:r>
              <a:rPr lang="ru-RU" sz="4000" dirty="0"/>
              <a:t>в 9 классе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6550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1524000" y="6221413"/>
            <a:ext cx="9144000" cy="43815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2889" y="1484314"/>
            <a:ext cx="7273925" cy="11334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>
              <a:spcAft>
                <a:spcPts val="1125"/>
              </a:spcAft>
              <a:tabLst>
                <a:tab pos="622300" algn="l"/>
              </a:tabLst>
              <a:defRPr/>
            </a:pPr>
            <a:r>
              <a:rPr lang="en-US" sz="1600" b="1" dirty="0"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1600" b="1">
                <a:latin typeface="Times New Roman"/>
                <a:ea typeface="Times New Roman"/>
                <a:cs typeface="Times New Roman"/>
              </a:rPr>
              <a:t>Задание</a:t>
            </a:r>
            <a:r>
              <a:rPr lang="en-US" sz="1600" b="1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Прочитайте текст вслух</a:t>
            </a:r>
            <a:endParaRPr lang="en-US" sz="1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389" y="701675"/>
            <a:ext cx="8785225" cy="36988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Задание</a:t>
            </a:r>
            <a:r>
              <a:rPr lang="en-US" b="1" dirty="0">
                <a:solidFill>
                  <a:srgbClr val="00B050"/>
                </a:solidFill>
              </a:rPr>
              <a:t> #1. </a:t>
            </a:r>
            <a:r>
              <a:rPr lang="ru-RU" b="1" dirty="0">
                <a:solidFill>
                  <a:srgbClr val="00B050"/>
                </a:solidFill>
              </a:rPr>
              <a:t>Подготовка</a:t>
            </a:r>
            <a:r>
              <a:rPr lang="en-US" b="1" dirty="0">
                <a:solidFill>
                  <a:srgbClr val="00B050"/>
                </a:solidFill>
              </a:rPr>
              <a:t> – 0</a:t>
            </a:r>
            <a:r>
              <a:rPr lang="ru-RU" b="1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r>
              <a:rPr lang="ru-RU" b="1" dirty="0">
                <a:solidFill>
                  <a:srgbClr val="00B050"/>
                </a:solidFill>
              </a:rPr>
              <a:t>0</a:t>
            </a:r>
            <a:r>
              <a:rPr lang="en-US" b="1" dirty="0">
                <a:solidFill>
                  <a:srgbClr val="00B050"/>
                </a:solidFill>
              </a:rPr>
              <a:t>0 min. </a:t>
            </a:r>
            <a:r>
              <a:rPr lang="ru-RU" b="1" dirty="0">
                <a:solidFill>
                  <a:srgbClr val="00B050"/>
                </a:solidFill>
              </a:rPr>
              <a:t>ОТВЕТ</a:t>
            </a:r>
            <a:r>
              <a:rPr lang="en-US" b="1" dirty="0">
                <a:solidFill>
                  <a:srgbClr val="00B050"/>
                </a:solidFill>
              </a:rPr>
              <a:t> – 0</a:t>
            </a:r>
            <a:r>
              <a:rPr lang="ru-RU" b="1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r>
              <a:rPr lang="ru-RU" b="1" dirty="0">
                <a:solidFill>
                  <a:srgbClr val="00B050"/>
                </a:solidFill>
              </a:rPr>
              <a:t>0</a:t>
            </a:r>
            <a:r>
              <a:rPr lang="en-US" b="1" dirty="0">
                <a:solidFill>
                  <a:srgbClr val="00B050"/>
                </a:solidFill>
              </a:rPr>
              <a:t>0 min.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ОТВЕТ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847851" y="1989138"/>
            <a:ext cx="8639175" cy="4132262"/>
          </a:xfrm>
          <a:prstGeom prst="flowChartProcess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Блок-схема: процесс 2">
            <a:hlinkClick r:id="rId3" action="ppaction://hlinksldjump"/>
          </p:cNvPr>
          <p:cNvSpPr/>
          <p:nvPr/>
        </p:nvSpPr>
        <p:spPr>
          <a:xfrm>
            <a:off x="8502651" y="6267450"/>
            <a:ext cx="1800225" cy="357188"/>
          </a:xfrm>
          <a:prstGeom prst="flowChartProcess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rgbClr val="BCE292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8718551" y="6240464"/>
            <a:ext cx="16367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End answer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6339" y="1217614"/>
            <a:ext cx="4103687" cy="2936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3017839" y="3524251"/>
            <a:ext cx="6624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1919288" y="3997325"/>
            <a:ext cx="842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 </a:t>
            </a:r>
            <a:endParaRPr lang="en-US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79813"/>
              </p:ext>
            </p:extLst>
          </p:nvPr>
        </p:nvGraphicFramePr>
        <p:xfrm>
          <a:off x="0" y="1831976"/>
          <a:ext cx="11656391" cy="4663440"/>
        </p:xfrm>
        <a:graphic>
          <a:graphicData uri="http://schemas.openxmlformats.org/drawingml/2006/table">
            <a:tbl>
              <a:tblPr/>
              <a:tblGrid>
                <a:gridCol w="11656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813">
                <a:tc>
                  <a:txBody>
                    <a:bodyPr/>
                    <a:lstStyle/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</a:t>
                      </a:r>
                    </a:p>
                    <a:p>
                      <a:pPr algn="just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Кандидаты в первый отряд космонавтов набирались среди военных летчиков-истребителей по решению Сергея 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12 апреля 1961 года в 9 часов 7 минут по московскому времени с космодрома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Байконỳр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неизвестность, его знаменитое «Поехали!».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(177 слов)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327" name="Прямоугольник 14"/>
          <p:cNvSpPr>
            <a:spLocks noChangeArrowheads="1"/>
          </p:cNvSpPr>
          <p:nvPr/>
        </p:nvSpPr>
        <p:spPr bwMode="auto">
          <a:xfrm>
            <a:off x="2208214" y="2565400"/>
            <a:ext cx="7704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atic.365info.kz/uploads/2018/04/1453641628-c253268236629781c177f6925146e134-e1523507395992.jpg">
            <a:extLst>
              <a:ext uri="{FF2B5EF4-FFF2-40B4-BE49-F238E27FC236}">
                <a16:creationId xmlns:a16="http://schemas.microsoft.com/office/drawing/2014/main" xmlns="" id="{6171E216-5636-4C43-8F3C-D50E8FF4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1" y="701675"/>
            <a:ext cx="1581712" cy="11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52683"/>
      </p:ext>
    </p:extLst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640" y="1"/>
            <a:ext cx="781236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Задание 1 – чтение вслух небольшого текста. </a:t>
            </a:r>
          </a:p>
          <a:p>
            <a:r>
              <a:rPr lang="ru-RU" sz="2400" b="1" dirty="0">
                <a:solidFill>
                  <a:srgbClr val="FFFFFF"/>
                </a:solidFill>
              </a:rPr>
              <a:t>Время на подготовку – </a:t>
            </a:r>
            <a:r>
              <a:rPr lang="ru-RU" sz="2400" dirty="0">
                <a:solidFill>
                  <a:srgbClr val="FFFFFF"/>
                </a:solidFill>
              </a:rPr>
              <a:t>2 минуты.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5640" y="980729"/>
            <a:ext cx="781236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Критерии оценки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18676"/>
              </p:ext>
            </p:extLst>
          </p:nvPr>
        </p:nvGraphicFramePr>
        <p:xfrm>
          <a:off x="1943100" y="1916832"/>
          <a:ext cx="9359900" cy="442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601"/>
                <a:gridCol w="6179351"/>
                <a:gridCol w="2180948"/>
              </a:tblGrid>
              <a:tr h="405395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Критерии оценивания чтения вслух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Баллы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39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Интонация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9722">
                <a:tc rowSpan="2">
                  <a:txBody>
                    <a:bodyPr/>
                    <a:lstStyle/>
                    <a:p>
                      <a:r>
                        <a:rPr lang="ru-RU" b="1" dirty="0" err="1" smtClean="0"/>
                        <a:t>ИЧ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Интонация соответствует пунктуационному оформлению </a:t>
                      </a:r>
                      <a:r>
                        <a:rPr lang="ru-RU" sz="2000" dirty="0" smtClean="0"/>
                        <a:t>текста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97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Интонация не соответствует пунктуационному</a:t>
                      </a:r>
                    </a:p>
                    <a:p>
                      <a:r>
                        <a:rPr lang="ru-RU" sz="2000" dirty="0" smtClean="0"/>
                        <a:t>оформлению текста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0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39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Темп чтения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9722">
                <a:tc rowSpan="2">
                  <a:txBody>
                    <a:bodyPr/>
                    <a:lstStyle/>
                    <a:p>
                      <a:r>
                        <a:rPr lang="ru-RU" b="1" dirty="0" err="1" smtClean="0"/>
                        <a:t>ТЧ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Темп чтения соответствует коммуникативной задаче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97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Темп чтения не соответствует коммуникативной задаче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0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395">
                <a:tc gridSpan="2">
                  <a:txBody>
                    <a:bodyPr/>
                    <a:lstStyle/>
                    <a:p>
                      <a:r>
                        <a:rPr lang="ru-RU" sz="2000" b="1" dirty="0" smtClean="0"/>
                        <a:t>Максимальное количество баллов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7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58" y="312784"/>
            <a:ext cx="11713633" cy="369887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#2. 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ПОДГОТОВКА К ПЕРЕСКАЗУ                                               1 минута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9118" y="723900"/>
            <a:ext cx="5473700" cy="3683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Прямоугольник 10"/>
          <p:cNvSpPr>
            <a:spLocks noChangeArrowheads="1"/>
          </p:cNvSpPr>
          <p:nvPr/>
        </p:nvSpPr>
        <p:spPr bwMode="auto">
          <a:xfrm>
            <a:off x="381000" y="1155701"/>
            <a:ext cx="106108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2 </a:t>
            </a:r>
            <a:r>
              <a:rPr lang="ru-RU" b="1" u="sng" dirty="0"/>
              <a:t>Пересказ текста. У Вас есть 1 минута на подготовку.</a:t>
            </a:r>
          </a:p>
          <a:p>
            <a:r>
              <a:rPr lang="ru-RU" b="1" dirty="0"/>
              <a:t>Перескажите </a:t>
            </a:r>
            <a:r>
              <a:rPr lang="ru-RU" dirty="0"/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334434" y="3763963"/>
            <a:ext cx="6144684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i="1">
                <a:solidFill>
                  <a:srgbClr val="003366"/>
                </a:solidFill>
                <a:cs typeface="Times New Roman" pitchFamily="18" charset="0"/>
              </a:rPr>
              <a:t> </a:t>
            </a:r>
            <a:endParaRPr lang="en-US" sz="1400"/>
          </a:p>
        </p:txBody>
      </p:sp>
      <p:sp>
        <p:nvSpPr>
          <p:cNvPr id="6156" name="Rectangle 12"/>
          <p:cNvSpPr>
            <a:spLocks noGrp="1" noChangeArrowheads="1"/>
          </p:cNvSpPr>
          <p:nvPr>
            <p:ph idx="1"/>
          </p:nvPr>
        </p:nvSpPr>
        <p:spPr>
          <a:xfrm>
            <a:off x="190500" y="2103030"/>
            <a:ext cx="11836400" cy="923330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ru-RU" sz="2000" i="1" dirty="0"/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971800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Кандидаты в первый отряд космонавтов набирались среди военных летчиков-истребителей по решению Сергея 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algn="just"/>
            <a:r>
              <a:rPr lang="ru-RU" dirty="0" smtClean="0"/>
              <a:t>     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algn="just"/>
            <a:r>
              <a:rPr lang="ru-RU" dirty="0" smtClean="0"/>
              <a:t>      12 апреля 1961 года в 9 часов 7 минут по московскому времени с космодрома </a:t>
            </a:r>
            <a:r>
              <a:rPr lang="ru-RU" dirty="0" err="1" smtClean="0"/>
              <a:t>Байконỳр </a:t>
            </a:r>
            <a:r>
              <a:rPr lang="ru-RU" dirty="0" smtClean="0"/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</a:t>
            </a:r>
          </a:p>
          <a:p>
            <a:pPr algn="just"/>
            <a:r>
              <a:rPr lang="ru-RU" dirty="0" smtClean="0"/>
              <a:t>в неизвестность, его знаменитое «Поехали!».</a:t>
            </a:r>
          </a:p>
          <a:p>
            <a:pPr algn="just"/>
            <a:r>
              <a:rPr lang="ru-RU" dirty="0" smtClean="0"/>
              <a:t>       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  <a:endParaRPr lang="ru-RU" dirty="0"/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8" y="1268413"/>
            <a:ext cx="11053233" cy="512286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r>
              <a:rPr lang="ru-RU" sz="2400" i="1" dirty="0"/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0" indent="0"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С.П. Королев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85" y="701675"/>
            <a:ext cx="11713633" cy="369888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ЗАДАНИЕ</a:t>
            </a:r>
            <a:r>
              <a:rPr lang="en-US" b="1" dirty="0">
                <a:solidFill>
                  <a:srgbClr val="00B050"/>
                </a:solidFill>
              </a:rPr>
              <a:t> #2.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ПЕРЕСКАЗ ТЕКСТА – 4 минуты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221413"/>
            <a:ext cx="12192000" cy="43815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роцесс 10">
            <a:hlinkClick r:id="rId2" action="ppaction://hlinksldjump"/>
          </p:cNvPr>
          <p:cNvSpPr/>
          <p:nvPr/>
        </p:nvSpPr>
        <p:spPr>
          <a:xfrm>
            <a:off x="9304867" y="6267450"/>
            <a:ext cx="2400300" cy="357188"/>
          </a:xfrm>
          <a:prstGeom prst="flowChartProcess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rgbClr val="BCE292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9592734" y="6240464"/>
            <a:ext cx="2182284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End answer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5704" y="3285333"/>
            <a:ext cx="10045148" cy="12336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4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0"/>
            <a:ext cx="91440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задании 2 предлагается пересказать прочитанный текст, дополнив его высказыванием. Время на подготовку – 1 минута.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Критерии оценки</a:t>
            </a:r>
          </a:p>
          <a:p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90773"/>
              </p:ext>
            </p:extLst>
          </p:nvPr>
        </p:nvGraphicFramePr>
        <p:xfrm>
          <a:off x="1714499" y="538480"/>
          <a:ext cx="8521702" cy="658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576"/>
                <a:gridCol w="7042649"/>
                <a:gridCol w="905477"/>
              </a:tblGrid>
              <a:tr h="5699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№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Критерии оценивания пересказа текста с включением приведённого высказывания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Баллы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Сохранение при пересказе </a:t>
                      </a:r>
                      <a:r>
                        <a:rPr lang="ru-RU" b="1" dirty="0" err="1" smtClean="0"/>
                        <a:t>микротем</a:t>
                      </a:r>
                      <a:r>
                        <a:rPr lang="ru-RU" b="1" dirty="0" smtClean="0"/>
                        <a:t> текста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основные </a:t>
                      </a:r>
                      <a:r>
                        <a:rPr lang="ru-RU" dirty="0" err="1" smtClean="0"/>
                        <a:t>микротемы</a:t>
                      </a:r>
                      <a:r>
                        <a:rPr lang="ru-RU" dirty="0" smtClean="0"/>
                        <a:t> исходного текста сохранены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Упущена</a:t>
                      </a:r>
                      <a:r>
                        <a:rPr lang="ru-RU" baseline="0" dirty="0" smtClean="0"/>
                        <a:t> или добавлена одна </a:t>
                      </a:r>
                      <a:r>
                        <a:rPr lang="ru-RU" baseline="0" dirty="0" err="1" smtClean="0"/>
                        <a:t>микротема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Упущена или добавлена </a:t>
                      </a:r>
                      <a:r>
                        <a:rPr lang="ru-RU" dirty="0" smtClean="0"/>
                        <a:t>более двух </a:t>
                      </a:r>
                      <a:r>
                        <a:rPr lang="ru-RU" dirty="0" err="1" smtClean="0"/>
                        <a:t>микротем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Соблюдение </a:t>
                      </a:r>
                      <a:r>
                        <a:rPr lang="ru-RU" b="1" dirty="0" err="1" smtClean="0"/>
                        <a:t>фактологической</a:t>
                      </a:r>
                      <a:r>
                        <a:rPr lang="ru-RU" b="1" dirty="0" smtClean="0"/>
                        <a:t> точности при пересказе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Фактических ошибок, связанных с пониманием текста, нет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Допущены фактические ошибки (одна и более)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rowSpan="3">
                  <a:txBody>
                    <a:bodyPr/>
                    <a:lstStyle/>
                    <a:p>
                      <a:r>
                        <a:rPr lang="ru-RU" b="1" dirty="0" err="1" smtClean="0"/>
                        <a:t>П3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Работа с высказыванием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9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Приведённое высказывание включено в текст во время пересказа уместно, логично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42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Приведённое высказывание включено в текст во время пересказа неуместно </a:t>
                      </a:r>
                      <a:r>
                        <a:rPr lang="ru-RU" b="1" dirty="0" smtClean="0"/>
                        <a:t>и/или нелогично,           </a:t>
                      </a:r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приведённое высказывание не включено в текст во время пересказа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rowSpan="3">
                  <a:txBody>
                    <a:bodyPr/>
                    <a:lstStyle/>
                    <a:p>
                      <a:r>
                        <a:rPr lang="ru-RU" b="1" dirty="0" err="1" smtClean="0"/>
                        <a:t>П4</a:t>
                      </a:r>
                      <a:r>
                        <a:rPr lang="ru-RU" b="1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Способы цитирования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Ошибок нет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Допущены ошибки при цитировании (одна и более)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84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Максимальное количество баллов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6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1739"/>
              </p:ext>
            </p:extLst>
          </p:nvPr>
        </p:nvGraphicFramePr>
        <p:xfrm>
          <a:off x="1917700" y="476672"/>
          <a:ext cx="9499600" cy="5991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396"/>
                <a:gridCol w="7528483"/>
                <a:gridCol w="13317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№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оценивания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Баллы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3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грамматических норм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Грамматических ошибок нет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3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Допущены грамматические ошибки (одна и более)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орфоэпических норм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8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Орфоэпических ошибок нет,   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допущено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одной орфоэпической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ошибки (исключая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слово в тексте с поставленным ударением)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Допущены орфоэпические ошибки (две и более)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Речевых ошибок нет,    или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допущено не более трёх речевых ошибок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Допущены речевые ошибки (четыре и более)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Искажения слов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Искажений слов нет </a:t>
                      </a:r>
                      <a:endParaRPr lang="ru-RU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Допущены искажения слов (одно и более)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Максимальное количество баллов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Правильность речи (выполнение заданий 1, 2)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8" y="794479"/>
            <a:ext cx="11053233" cy="559679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/>
              <a:t>Внимание!</a:t>
            </a:r>
          </a:p>
          <a:p>
            <a:pPr marL="0" indent="0">
              <a:buNone/>
            </a:pPr>
            <a:r>
              <a:rPr lang="ru-RU" b="1" i="1" dirty="0"/>
              <a:t>Задания 3 и 4 не связаны с заданиями 1 и 2. Для выполнения заданий 3 и 4 Вам необходимо выбрать одну из предложенных тем беседы.</a:t>
            </a:r>
            <a:endParaRPr lang="en-US" sz="2800" b="1" dirty="0">
              <a:solidFill>
                <a:srgbClr val="262626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tabLst>
                <a:tab pos="1997075" algn="l"/>
              </a:tabLst>
              <a:defRPr/>
            </a:pPr>
            <a:endParaRPr lang="ru-RU" sz="2800" dirty="0">
              <a:latin typeface="Arial Black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tabLst>
                <a:tab pos="1997075" algn="l"/>
              </a:tabLst>
              <a:defRPr/>
            </a:pPr>
            <a:r>
              <a:rPr lang="en-US" sz="2800" b="1" dirty="0">
                <a:solidFill>
                  <a:srgbClr val="26262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ts val="1500"/>
              </a:lnSpc>
              <a:spcAft>
                <a:spcPts val="1000"/>
              </a:spcAft>
              <a:buFont typeface="Arial" pitchFamily="34" charset="0"/>
              <a:buNone/>
              <a:tabLst>
                <a:tab pos="901700" algn="l"/>
                <a:tab pos="2332038" algn="l"/>
              </a:tabLst>
              <a:defRPr/>
            </a:pPr>
            <a:endParaRPr lang="en-US" sz="2000" i="1" dirty="0">
              <a:solidFill>
                <a:srgbClr val="003366"/>
              </a:solidFill>
              <a:ea typeface="Times New Roman" pitchFamily="18" charset="0"/>
            </a:endParaRPr>
          </a:p>
          <a:p>
            <a:pPr marL="0" indent="0" eaLnBrk="1" fontAlgn="auto" hangingPunct="1">
              <a:lnSpc>
                <a:spcPts val="1500"/>
              </a:lnSpc>
              <a:spcAft>
                <a:spcPts val="1000"/>
              </a:spcAft>
              <a:buFont typeface="Arial" pitchFamily="34" charset="0"/>
              <a:buNone/>
              <a:tabLst>
                <a:tab pos="901700" algn="l"/>
                <a:tab pos="2332038" algn="l"/>
              </a:tabLst>
              <a:defRPr/>
            </a:pPr>
            <a:endParaRPr lang="ru-RU" sz="2400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14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221413"/>
            <a:ext cx="12192000" cy="43815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algn="just"/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/>
              <a:t>Задание 3. Монологическое высказывание.</a:t>
            </a:r>
          </a:p>
          <a:p>
            <a:pPr marL="0" indent="0" algn="just">
              <a:buNone/>
            </a:pPr>
            <a:r>
              <a:rPr lang="ru-RU" dirty="0"/>
              <a:t>Выберите одну из предложенных тем беседы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Тема 1</a:t>
            </a:r>
            <a:r>
              <a:rPr lang="ru-RU" b="1" dirty="0"/>
              <a:t>.    Праздник. </a:t>
            </a:r>
            <a:r>
              <a:rPr lang="ru-RU" dirty="0"/>
              <a:t>(на основе описания фотографии</a:t>
            </a:r>
            <a:r>
              <a:rPr lang="ru-RU" dirty="0" smtClean="0"/>
              <a:t>)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dirty="0" smtClean="0"/>
              <a:t>Тема </a:t>
            </a:r>
            <a:r>
              <a:rPr lang="ru-RU" dirty="0"/>
              <a:t>2.    </a:t>
            </a:r>
            <a:r>
              <a:rPr lang="ru-RU" b="1" dirty="0"/>
              <a:t>Поход (экскурсия), который запомнился мне больше всего.</a:t>
            </a:r>
          </a:p>
          <a:p>
            <a:pPr marL="0" indent="0" algn="just">
              <a:buNone/>
            </a:pPr>
            <a:r>
              <a:rPr lang="ru-RU" dirty="0"/>
              <a:t>(повествование на основе жизненного опыта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Тема </a:t>
            </a:r>
            <a:r>
              <a:rPr lang="ru-RU" dirty="0"/>
              <a:t>3.    </a:t>
            </a:r>
            <a:r>
              <a:rPr lang="ru-RU" b="1" dirty="0"/>
              <a:t>Всегда ли нужно следовать моде? </a:t>
            </a:r>
            <a:r>
              <a:rPr lang="ru-RU" dirty="0"/>
              <a:t>(рассуждение по</a:t>
            </a:r>
          </a:p>
          <a:p>
            <a:pPr marL="0" indent="0" algn="just">
              <a:buNone/>
            </a:pPr>
            <a:r>
              <a:rPr lang="ru-RU" dirty="0"/>
              <a:t>поставленному вопросу)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  <a:tabLst>
                <a:tab pos="1997075" algn="l"/>
              </a:tabLst>
              <a:defRPr/>
            </a:pPr>
            <a:r>
              <a:rPr lang="en-US" sz="2800" b="1" dirty="0">
                <a:solidFill>
                  <a:srgbClr val="26262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ts val="1500"/>
              </a:lnSpc>
              <a:spcAft>
                <a:spcPts val="1000"/>
              </a:spcAft>
              <a:buFont typeface="Arial" pitchFamily="34" charset="0"/>
              <a:buNone/>
              <a:tabLst>
                <a:tab pos="901700" algn="l"/>
                <a:tab pos="2332038" algn="l"/>
              </a:tabLst>
              <a:defRPr/>
            </a:pPr>
            <a:endParaRPr lang="en-US" sz="2000" i="1" dirty="0">
              <a:solidFill>
                <a:srgbClr val="003366"/>
              </a:solidFill>
              <a:ea typeface="Times New Roman" pitchFamily="18" charset="0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14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857998"/>
            <a:ext cx="12192000" cy="4571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09C108-FE76-4907-AAB1-C03D0E6AB9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8000" y="152399"/>
            <a:ext cx="2578100" cy="1729237"/>
          </a:xfrm>
          <a:prstGeom prst="rect">
            <a:avLst/>
          </a:prstGeom>
        </p:spPr>
      </p:pic>
      <p:pic>
        <p:nvPicPr>
          <p:cNvPr id="6" name="Picture 2" descr="http://tracking.org.ua/wp-content/uploads/2015/03/da7b9-2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275" y="2269454"/>
            <a:ext cx="2587625" cy="1718345"/>
          </a:xfrm>
          <a:prstGeom prst="rect">
            <a:avLst/>
          </a:prstGeom>
          <a:noFill/>
        </p:spPr>
      </p:pic>
      <p:pic>
        <p:nvPicPr>
          <p:cNvPr id="7" name="Picture 2" descr="http://www.fashion-lady.ru/Data/Images/News/2010/01/08.01.2010/001/lg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9600" y="4212416"/>
            <a:ext cx="2540000" cy="171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009468"/>
      </p:ext>
    </p:extLst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b="1" dirty="0">
                <a:solidFill>
                  <a:schemeClr val="accent2"/>
                </a:solidFill>
              </a:rPr>
              <a:t>Подготовка</a:t>
            </a:r>
            <a:r>
              <a:rPr lang="en-US" b="1" dirty="0">
                <a:solidFill>
                  <a:schemeClr val="accent2"/>
                </a:solidFill>
              </a:rPr>
              <a:t> – </a:t>
            </a:r>
            <a:r>
              <a:rPr lang="ru-RU" b="1" dirty="0">
                <a:solidFill>
                  <a:schemeClr val="accent2"/>
                </a:solidFill>
              </a:rPr>
              <a:t>1 минута</a:t>
            </a:r>
            <a:r>
              <a:rPr lang="en-US" b="1" dirty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ПОДГОТОВКА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640013" y="765175"/>
            <a:ext cx="8422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Тема 1. Праздник. Опишите фотографию.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04172"/>
              </p:ext>
            </p:extLst>
          </p:nvPr>
        </p:nvGraphicFramePr>
        <p:xfrm>
          <a:off x="2063751" y="2205039"/>
          <a:ext cx="7993063" cy="331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15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забудьте описать: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место и время проведения праздника;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событие, которому, по Вашему мнению, посвящён праздник;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присутствующих на празднике;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общую атмосферу праздника и настроение участников</a:t>
                      </a: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i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109C108-FE76-4907-AAB1-C03D0E6AB9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506" y="2351191"/>
            <a:ext cx="4501318" cy="30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6584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b="1" dirty="0" smtClean="0">
                <a:solidFill>
                  <a:schemeClr val="accent2"/>
                </a:solidFill>
              </a:rPr>
              <a:t>ОТВЕТ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– </a:t>
            </a:r>
            <a:r>
              <a:rPr lang="ru-RU" b="1" dirty="0" smtClean="0">
                <a:solidFill>
                  <a:schemeClr val="accent2"/>
                </a:solidFill>
              </a:rPr>
              <a:t>3 минуты</a:t>
            </a:r>
            <a:r>
              <a:rPr lang="en-US" b="1" dirty="0" smtClean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640013" y="765175"/>
            <a:ext cx="8422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b="1" dirty="0" smtClean="0"/>
              <a:t>Тема 1. Праздник. Опишите фотографию.</a:t>
            </a:r>
            <a:endParaRPr lang="ru-RU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04172"/>
              </p:ext>
            </p:extLst>
          </p:nvPr>
        </p:nvGraphicFramePr>
        <p:xfrm>
          <a:off x="2063751" y="2205039"/>
          <a:ext cx="7993063" cy="331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15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забудьте описать: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место и время проведения праздника;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событие, которому, по Вашему мнению, посвящён праздник;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присутствующих на празднике;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общую атмосферу праздника и настроение участников</a:t>
                      </a: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i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109C108-FE76-4907-AAB1-C03D0E6AB9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506" y="2351191"/>
            <a:ext cx="4501318" cy="30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6584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effectLst/>
              </a:rPr>
              <a:t>Специалисты, участвующие в итоговом собеседовании: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 smtClean="0"/>
              <a:t>    </a:t>
            </a:r>
            <a:r>
              <a:rPr lang="ru-RU" sz="4000" dirty="0" smtClean="0"/>
              <a:t>ответственный организатор ОО, обеспечивающий подготовку и проведение итогового собеседования; </a:t>
            </a:r>
          </a:p>
          <a:p>
            <a:pPr eaLnBrk="1" hangingPunct="1">
              <a:defRPr/>
            </a:pPr>
            <a:r>
              <a:rPr lang="ru-RU" sz="4000" dirty="0" smtClean="0"/>
              <a:t>организатор вне аудитории, обеспечивающий передвижение обучающихся и соблюдение порядка и тишины в местах проведения итогового собеседования;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43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68301" y="700088"/>
            <a:ext cx="5841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b="1" dirty="0">
                <a:solidFill>
                  <a:schemeClr val="accent2"/>
                </a:solidFill>
              </a:rPr>
              <a:t>Подготовка</a:t>
            </a:r>
            <a:r>
              <a:rPr lang="en-US" b="1" dirty="0">
                <a:solidFill>
                  <a:schemeClr val="accent2"/>
                </a:solidFill>
              </a:rPr>
              <a:t> – </a:t>
            </a:r>
            <a:r>
              <a:rPr lang="ru-RU" b="1" dirty="0">
                <a:solidFill>
                  <a:schemeClr val="accent2"/>
                </a:solidFill>
              </a:rPr>
              <a:t>1 минута</a:t>
            </a:r>
            <a:r>
              <a:rPr lang="en-US" b="1" dirty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ПОДГОТОВКА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1206500" y="765175"/>
            <a:ext cx="10591799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Тема 2</a:t>
            </a:r>
            <a:r>
              <a:rPr lang="ru-RU" sz="2400" dirty="0"/>
              <a:t>.    </a:t>
            </a:r>
            <a:r>
              <a:rPr lang="ru-RU" sz="2400" b="1" dirty="0"/>
              <a:t>Поход (экскурсия), который запомнился мне больше всего.</a:t>
            </a:r>
          </a:p>
          <a:p>
            <a:pPr>
              <a:buNone/>
            </a:pPr>
            <a:r>
              <a:rPr lang="ru-RU" dirty="0" smtClean="0"/>
              <a:t>(Расскажите о том, как Вы ходили в поход/ экскурсию)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2063751" y="2501899"/>
          <a:ext cx="7993063" cy="323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05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забудьте </a:t>
                      </a:r>
                      <a:r>
                        <a:rPr lang="ru-RU" sz="18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рассказать:</a:t>
                      </a:r>
                      <a:endParaRPr lang="ru-RU" sz="1800" b="1" i="0" u="sng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куда и когда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 кем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как Вы готовились к походу (экскурсии);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почему Вам запомнился этот поход (экскурсия). </a:t>
                      </a:r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 descr="http://tracking.org.ua/wp-content/uploads/2015/03/da7b9-2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2659384"/>
            <a:ext cx="4391025" cy="291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b="1" dirty="0" smtClean="0">
                <a:solidFill>
                  <a:schemeClr val="accent2"/>
                </a:solidFill>
              </a:rPr>
              <a:t>ОТВЕТ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– </a:t>
            </a:r>
            <a:r>
              <a:rPr lang="ru-RU" b="1" dirty="0" smtClean="0">
                <a:solidFill>
                  <a:schemeClr val="accent2"/>
                </a:solidFill>
              </a:rPr>
              <a:t>3 минуты</a:t>
            </a:r>
            <a:r>
              <a:rPr lang="en-US" b="1" dirty="0" smtClean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640012" y="765175"/>
            <a:ext cx="915828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Тема 2.    </a:t>
            </a:r>
            <a:r>
              <a:rPr lang="ru-RU" b="1" dirty="0"/>
              <a:t>Поход (экскурсия), который запомнился мне больше всего.</a:t>
            </a:r>
          </a:p>
          <a:p>
            <a:pPr>
              <a:buNone/>
            </a:pPr>
            <a:r>
              <a:rPr lang="ru-RU" dirty="0"/>
              <a:t>(повествование на основе жизненного опыта)</a:t>
            </a: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2063751" y="2501899"/>
          <a:ext cx="7993063" cy="323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05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забудьте </a:t>
                      </a:r>
                      <a:r>
                        <a:rPr lang="ru-RU" sz="1800" b="1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рассказать:</a:t>
                      </a:r>
                      <a:endParaRPr lang="ru-RU" sz="1800" b="1" i="0" u="sng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куда и когда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 кем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как Вы готовились к походу (экскурсии);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почему Вам запомнился этот поход (экскурсия). </a:t>
                      </a:r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 descr="http://tracking.org.ua/wp-content/uploads/2015/03/da7b9-2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2659384"/>
            <a:ext cx="4391025" cy="291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b="1" dirty="0">
                <a:solidFill>
                  <a:schemeClr val="accent2"/>
                </a:solidFill>
              </a:rPr>
              <a:t>Подготовка</a:t>
            </a:r>
            <a:r>
              <a:rPr lang="en-US" b="1" dirty="0">
                <a:solidFill>
                  <a:schemeClr val="accent2"/>
                </a:solidFill>
              </a:rPr>
              <a:t> – </a:t>
            </a:r>
            <a:r>
              <a:rPr lang="ru-RU" b="1" dirty="0">
                <a:solidFill>
                  <a:schemeClr val="accent2"/>
                </a:solidFill>
              </a:rPr>
              <a:t>1 минута</a:t>
            </a:r>
            <a:r>
              <a:rPr lang="en-US" b="1" dirty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ПОДГОТОВКА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640012" y="765175"/>
            <a:ext cx="915828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/>
              <a:t>Тема 3. Мода</a:t>
            </a:r>
            <a:endParaRPr lang="ru-RU" b="1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2063751" y="2501899"/>
          <a:ext cx="7993063" cy="323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05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Всегда ли нужно следовать моде?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 забудьте дать ответы на вопросы: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Что значит следовать моде?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Для Вас важно следовать моде и почему?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Следовать моде можно только в одежде?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Вы понимаете выражение «хороший вкус»? </a:t>
                      </a:r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2770" name="Picture 2" descr="http://www.fashion-lady.ru/Data/Images/News/2010/01/08.01.2010/001/l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2768601"/>
            <a:ext cx="3949700" cy="2659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b="1" dirty="0" smtClean="0">
                <a:solidFill>
                  <a:schemeClr val="accent2"/>
                </a:solidFill>
              </a:rPr>
              <a:t>ОТВЕТ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– </a:t>
            </a:r>
            <a:r>
              <a:rPr lang="ru-RU" b="1" dirty="0" smtClean="0">
                <a:solidFill>
                  <a:schemeClr val="accent2"/>
                </a:solidFill>
              </a:rPr>
              <a:t>3 минуты</a:t>
            </a:r>
            <a:r>
              <a:rPr lang="en-US" b="1" dirty="0" smtClean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640012" y="765175"/>
            <a:ext cx="915828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/>
              <a:t>Тема 3. Мода</a:t>
            </a:r>
            <a:endParaRPr lang="ru-RU" b="1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2063751" y="2501899"/>
          <a:ext cx="7993063" cy="323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05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Всегда ли нужно следовать моде?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 забудьте дать ответы на вопросы: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Что значит следовать моде?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Для Вас важно следовать моде и почему?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Следовать моде можно только в одежде?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Вы понимаете выражение «хороший вкус»? </a:t>
                      </a:r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2770" name="Picture 2" descr="http://www.fashion-lady.ru/Data/Images/News/2010/01/08.01.2010/001/l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2768601"/>
            <a:ext cx="3949700" cy="2659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640" y="1"/>
            <a:ext cx="781236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Задание 3 – Монологическое высказывание. </a:t>
            </a:r>
          </a:p>
          <a:p>
            <a:r>
              <a:rPr lang="ru-RU" sz="2400" b="1" dirty="0">
                <a:solidFill>
                  <a:srgbClr val="FFFFFF"/>
                </a:solidFill>
              </a:rPr>
              <a:t>Время на подготовку – 1</a:t>
            </a:r>
            <a:r>
              <a:rPr lang="ru-RU" sz="2400" dirty="0">
                <a:solidFill>
                  <a:srgbClr val="FFFFFF"/>
                </a:solidFill>
              </a:rPr>
              <a:t> минута.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37216"/>
              </p:ext>
            </p:extLst>
          </p:nvPr>
        </p:nvGraphicFramePr>
        <p:xfrm>
          <a:off x="1524000" y="908720"/>
          <a:ext cx="8964490" cy="5733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379"/>
                <a:gridCol w="7280989"/>
                <a:gridCol w="1080122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№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оценивания монологического высказывания (М)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Баллы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коммуникативной задачи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М1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Фактические ошибки отсутствуют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4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Испытуемый предпринял попытку справиться с коммуникативной задачей, 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допустил фактические ошибки, 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привёл менее 10 фраз по теме высказывания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М2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Учёт условий речевой ситуации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8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Учтены условия речевой ситуации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речевой ситуации не учтены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dirty="0" err="1" smtClean="0"/>
                        <a:t>М3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оформление монологического высказывания (</a:t>
                      </a:r>
                      <a:r>
                        <a:rPr lang="ru-RU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МР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Высказывание характеризуется смысловой цельностью, речевой связностью и последовательностью изложения: логические ошибки отсутствуют, последовательность изложения не нарушена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Высказывание нелогично, изложение непоследовательно.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Присутствуют логические ошибки (одна или более)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Максимальное количество баллов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6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7223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647701" y="700088"/>
            <a:ext cx="7619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b="1" dirty="0" smtClean="0">
                <a:solidFill>
                  <a:schemeClr val="accent2"/>
                </a:solidFill>
              </a:rPr>
              <a:t>ОТВЕТ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– </a:t>
            </a:r>
            <a:r>
              <a:rPr lang="ru-RU" b="1" dirty="0" smtClean="0">
                <a:solidFill>
                  <a:schemeClr val="accent2"/>
                </a:solidFill>
              </a:rPr>
              <a:t>3 минуты</a:t>
            </a:r>
            <a:r>
              <a:rPr lang="en-US" b="1" dirty="0" smtClean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1458912" y="587375"/>
            <a:ext cx="9158287" cy="2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/>
              <a:t>Задание 4. Диалог. Во время беседы Вам будут заданы вопросы по выбранной Вами теме беседы. Пожалуйста, давайте полные ответы на вопросы, заданные собеседником-экзаменатором.</a:t>
            </a:r>
            <a:endParaRPr lang="ru-RU" sz="2800" b="1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419101" y="5803900"/>
          <a:ext cx="3149599" cy="67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640" y="1"/>
            <a:ext cx="781236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Речевое оформление (заданиям 3 и 4).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71645"/>
              </p:ext>
            </p:extLst>
          </p:nvPr>
        </p:nvGraphicFramePr>
        <p:xfrm>
          <a:off x="1676400" y="1268760"/>
          <a:ext cx="8812088" cy="4433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004"/>
                <a:gridCol w="6023027"/>
                <a:gridCol w="1873057"/>
              </a:tblGrid>
              <a:tr h="482337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оценивания диалога (Д)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52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Д1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Участник справился с коммуникативной задачей.</a:t>
                      </a:r>
                    </a:p>
                    <a:p>
                      <a:r>
                        <a:rPr lang="ru-RU" dirty="0" smtClean="0"/>
                        <a:t>Даны ответы на все вопросы в диалоге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93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на вопросы не даны</a:t>
                      </a:r>
                    </a:p>
                    <a:p>
                      <a:r>
                        <a:rPr lang="ru-RU" b="1" dirty="0" smtClean="0"/>
                        <a:t>или</a:t>
                      </a:r>
                    </a:p>
                    <a:p>
                      <a:r>
                        <a:rPr lang="ru-RU" dirty="0" smtClean="0"/>
                        <a:t>даны односложные ответы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2337">
                <a:tc rowSpan="4">
                  <a:txBody>
                    <a:bodyPr/>
                    <a:lstStyle/>
                    <a:p>
                      <a:r>
                        <a:rPr lang="ru-RU" b="1" dirty="0" err="1" smtClean="0"/>
                        <a:t>Д2</a:t>
                      </a:r>
                      <a:r>
                        <a:rPr lang="ru-RU" b="1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Учёт условий речевой ситуации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3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Учтены условия речевой ситуации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23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Условия речевой ситуации не учтены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23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Максимальное количество баллов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78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7052" y="981076"/>
            <a:ext cx="10418233" cy="4321175"/>
            <a:chOff x="1063" y="219"/>
            <a:chExt cx="3634" cy="2352"/>
          </a:xfrm>
        </p:grpSpPr>
        <p:sp>
          <p:nvSpPr>
            <p:cNvPr id="22536" name="Rectangle 3"/>
            <p:cNvSpPr>
              <a:spLocks noChangeArrowheads="1"/>
            </p:cNvSpPr>
            <p:nvPr/>
          </p:nvSpPr>
          <p:spPr bwMode="auto">
            <a:xfrm>
              <a:off x="1333" y="219"/>
              <a:ext cx="3364" cy="2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kumimoji="1" lang="ru-RU" sz="2400" b="1">
                <a:latin typeface="Times New Roman" pitchFamily="18" charset="0"/>
              </a:endParaRPr>
            </a:p>
          </p:txBody>
        </p:sp>
        <p:sp>
          <p:nvSpPr>
            <p:cNvPr id="22537" name="Rectangle 4"/>
            <p:cNvSpPr>
              <a:spLocks noChangeArrowheads="1"/>
            </p:cNvSpPr>
            <p:nvPr/>
          </p:nvSpPr>
          <p:spPr bwMode="auto">
            <a:xfrm>
              <a:off x="1446" y="361"/>
              <a:ext cx="3141" cy="200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kumimoji="1" lang="ru-RU" sz="2400" b="1">
                <a:latin typeface="Times New Roman" pitchFamily="18" charset="0"/>
              </a:endParaRPr>
            </a:p>
          </p:txBody>
        </p:sp>
        <p:sp>
          <p:nvSpPr>
            <p:cNvPr id="64518" name="Freeform 5"/>
            <p:cNvSpPr>
              <a:spLocks/>
            </p:cNvSpPr>
            <p:nvPr/>
          </p:nvSpPr>
          <p:spPr bwMode="auto">
            <a:xfrm>
              <a:off x="1063" y="2369"/>
              <a:ext cx="3634" cy="202"/>
            </a:xfrm>
            <a:custGeom>
              <a:avLst/>
              <a:gdLst>
                <a:gd name="T0" fmla="*/ 0 w 5805"/>
                <a:gd name="T1" fmla="*/ 1 h 330"/>
                <a:gd name="T2" fmla="*/ 1 w 5805"/>
                <a:gd name="T3" fmla="*/ 1 h 330"/>
                <a:gd name="T4" fmla="*/ 1 w 5805"/>
                <a:gd name="T5" fmla="*/ 0 h 330"/>
                <a:gd name="T6" fmla="*/ 1 w 5805"/>
                <a:gd name="T7" fmla="*/ 0 h 330"/>
                <a:gd name="T8" fmla="*/ 0 w 5805"/>
                <a:gd name="T9" fmla="*/ 1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5"/>
                <a:gd name="T16" fmla="*/ 0 h 330"/>
                <a:gd name="T17" fmla="*/ 5805 w 580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5" h="330">
                  <a:moveTo>
                    <a:pt x="0" y="330"/>
                  </a:moveTo>
                  <a:lnTo>
                    <a:pt x="5372" y="330"/>
                  </a:lnTo>
                  <a:lnTo>
                    <a:pt x="5805" y="0"/>
                  </a:lnTo>
                  <a:lnTo>
                    <a:pt x="433" y="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19" name="Freeform 6"/>
            <p:cNvSpPr>
              <a:spLocks/>
            </p:cNvSpPr>
            <p:nvPr/>
          </p:nvSpPr>
          <p:spPr bwMode="auto">
            <a:xfrm>
              <a:off x="1091" y="2382"/>
              <a:ext cx="3591" cy="168"/>
            </a:xfrm>
            <a:custGeom>
              <a:avLst/>
              <a:gdLst>
                <a:gd name="T0" fmla="*/ 0 w 5735"/>
                <a:gd name="T1" fmla="*/ 1 h 271"/>
                <a:gd name="T2" fmla="*/ 1 w 5735"/>
                <a:gd name="T3" fmla="*/ 1 h 271"/>
                <a:gd name="T4" fmla="*/ 1 w 5735"/>
                <a:gd name="T5" fmla="*/ 1 h 271"/>
                <a:gd name="T6" fmla="*/ 1 w 5735"/>
                <a:gd name="T7" fmla="*/ 1 h 271"/>
                <a:gd name="T8" fmla="*/ 1 w 5735"/>
                <a:gd name="T9" fmla="*/ 1 h 271"/>
                <a:gd name="T10" fmla="*/ 1 w 5735"/>
                <a:gd name="T11" fmla="*/ 1 h 271"/>
                <a:gd name="T12" fmla="*/ 1 w 5735"/>
                <a:gd name="T13" fmla="*/ 1 h 271"/>
                <a:gd name="T14" fmla="*/ 1 w 5735"/>
                <a:gd name="T15" fmla="*/ 1 h 271"/>
                <a:gd name="T16" fmla="*/ 1 w 5735"/>
                <a:gd name="T17" fmla="*/ 1 h 271"/>
                <a:gd name="T18" fmla="*/ 1 w 5735"/>
                <a:gd name="T19" fmla="*/ 1 h 271"/>
                <a:gd name="T20" fmla="*/ 1 w 5735"/>
                <a:gd name="T21" fmla="*/ 1 h 271"/>
                <a:gd name="T22" fmla="*/ 1 w 5735"/>
                <a:gd name="T23" fmla="*/ 1 h 271"/>
                <a:gd name="T24" fmla="*/ 1 w 5735"/>
                <a:gd name="T25" fmla="*/ 1 h 271"/>
                <a:gd name="T26" fmla="*/ 1 w 5735"/>
                <a:gd name="T27" fmla="*/ 1 h 271"/>
                <a:gd name="T28" fmla="*/ 1 w 5735"/>
                <a:gd name="T29" fmla="*/ 1 h 271"/>
                <a:gd name="T30" fmla="*/ 1 w 5735"/>
                <a:gd name="T31" fmla="*/ 1 h 271"/>
                <a:gd name="T32" fmla="*/ 1 w 5735"/>
                <a:gd name="T33" fmla="*/ 0 h 271"/>
                <a:gd name="T34" fmla="*/ 1 w 5735"/>
                <a:gd name="T35" fmla="*/ 0 h 271"/>
                <a:gd name="T36" fmla="*/ 1 w 5735"/>
                <a:gd name="T37" fmla="*/ 0 h 271"/>
                <a:gd name="T38" fmla="*/ 1 w 5735"/>
                <a:gd name="T39" fmla="*/ 0 h 271"/>
                <a:gd name="T40" fmla="*/ 1 w 5735"/>
                <a:gd name="T41" fmla="*/ 0 h 271"/>
                <a:gd name="T42" fmla="*/ 1 w 5735"/>
                <a:gd name="T43" fmla="*/ 0 h 271"/>
                <a:gd name="T44" fmla="*/ 1 w 5735"/>
                <a:gd name="T45" fmla="*/ 0 h 271"/>
                <a:gd name="T46" fmla="*/ 1 w 5735"/>
                <a:gd name="T47" fmla="*/ 0 h 271"/>
                <a:gd name="T48" fmla="*/ 1 w 5735"/>
                <a:gd name="T49" fmla="*/ 0 h 271"/>
                <a:gd name="T50" fmla="*/ 1 w 5735"/>
                <a:gd name="T51" fmla="*/ 1 h 271"/>
                <a:gd name="T52" fmla="*/ 1 w 5735"/>
                <a:gd name="T53" fmla="*/ 1 h 271"/>
                <a:gd name="T54" fmla="*/ 1 w 5735"/>
                <a:gd name="T55" fmla="*/ 1 h 271"/>
                <a:gd name="T56" fmla="*/ 1 w 5735"/>
                <a:gd name="T57" fmla="*/ 1 h 271"/>
                <a:gd name="T58" fmla="*/ 1 w 5735"/>
                <a:gd name="T59" fmla="*/ 1 h 271"/>
                <a:gd name="T60" fmla="*/ 1 w 5735"/>
                <a:gd name="T61" fmla="*/ 1 h 271"/>
                <a:gd name="T62" fmla="*/ 1 w 5735"/>
                <a:gd name="T63" fmla="*/ 1 h 271"/>
                <a:gd name="T64" fmla="*/ 0 w 5735"/>
                <a:gd name="T65" fmla="*/ 1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35"/>
                <a:gd name="T100" fmla="*/ 0 h 271"/>
                <a:gd name="T101" fmla="*/ 5735 w 5735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35" h="271">
                  <a:moveTo>
                    <a:pt x="0" y="271"/>
                  </a:moveTo>
                  <a:lnTo>
                    <a:pt x="671" y="271"/>
                  </a:lnTo>
                  <a:lnTo>
                    <a:pt x="1344" y="271"/>
                  </a:lnTo>
                  <a:lnTo>
                    <a:pt x="2015" y="271"/>
                  </a:lnTo>
                  <a:lnTo>
                    <a:pt x="2688" y="271"/>
                  </a:lnTo>
                  <a:lnTo>
                    <a:pt x="3357" y="271"/>
                  </a:lnTo>
                  <a:lnTo>
                    <a:pt x="4030" y="271"/>
                  </a:lnTo>
                  <a:lnTo>
                    <a:pt x="4701" y="271"/>
                  </a:lnTo>
                  <a:lnTo>
                    <a:pt x="5376" y="271"/>
                  </a:lnTo>
                  <a:lnTo>
                    <a:pt x="5418" y="236"/>
                  </a:lnTo>
                  <a:lnTo>
                    <a:pt x="5463" y="203"/>
                  </a:lnTo>
                  <a:lnTo>
                    <a:pt x="5508" y="168"/>
                  </a:lnTo>
                  <a:lnTo>
                    <a:pt x="5552" y="136"/>
                  </a:lnTo>
                  <a:lnTo>
                    <a:pt x="5597" y="101"/>
                  </a:lnTo>
                  <a:lnTo>
                    <a:pt x="5641" y="66"/>
                  </a:lnTo>
                  <a:lnTo>
                    <a:pt x="5688" y="33"/>
                  </a:lnTo>
                  <a:lnTo>
                    <a:pt x="5735" y="0"/>
                  </a:lnTo>
                  <a:lnTo>
                    <a:pt x="5060" y="0"/>
                  </a:lnTo>
                  <a:lnTo>
                    <a:pt x="4389" y="0"/>
                  </a:lnTo>
                  <a:lnTo>
                    <a:pt x="3716" y="0"/>
                  </a:lnTo>
                  <a:lnTo>
                    <a:pt x="3047" y="0"/>
                  </a:lnTo>
                  <a:lnTo>
                    <a:pt x="2374" y="0"/>
                  </a:lnTo>
                  <a:lnTo>
                    <a:pt x="1703" y="0"/>
                  </a:lnTo>
                  <a:lnTo>
                    <a:pt x="1030" y="0"/>
                  </a:lnTo>
                  <a:lnTo>
                    <a:pt x="359" y="0"/>
                  </a:lnTo>
                  <a:lnTo>
                    <a:pt x="312" y="33"/>
                  </a:lnTo>
                  <a:lnTo>
                    <a:pt x="269" y="66"/>
                  </a:lnTo>
                  <a:lnTo>
                    <a:pt x="223" y="101"/>
                  </a:lnTo>
                  <a:lnTo>
                    <a:pt x="180" y="136"/>
                  </a:lnTo>
                  <a:lnTo>
                    <a:pt x="134" y="168"/>
                  </a:lnTo>
                  <a:lnTo>
                    <a:pt x="89" y="203"/>
                  </a:lnTo>
                  <a:lnTo>
                    <a:pt x="44" y="236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0" name="Freeform 7"/>
            <p:cNvSpPr>
              <a:spLocks/>
            </p:cNvSpPr>
            <p:nvPr/>
          </p:nvSpPr>
          <p:spPr bwMode="auto">
            <a:xfrm>
              <a:off x="1119" y="2395"/>
              <a:ext cx="3544" cy="132"/>
            </a:xfrm>
            <a:custGeom>
              <a:avLst/>
              <a:gdLst>
                <a:gd name="T0" fmla="*/ 0 w 5661"/>
                <a:gd name="T1" fmla="*/ 1 h 217"/>
                <a:gd name="T2" fmla="*/ 1 w 5661"/>
                <a:gd name="T3" fmla="*/ 1 h 217"/>
                <a:gd name="T4" fmla="*/ 1 w 5661"/>
                <a:gd name="T5" fmla="*/ 1 h 217"/>
                <a:gd name="T6" fmla="*/ 1 w 5661"/>
                <a:gd name="T7" fmla="*/ 1 h 217"/>
                <a:gd name="T8" fmla="*/ 1 w 5661"/>
                <a:gd name="T9" fmla="*/ 1 h 217"/>
                <a:gd name="T10" fmla="*/ 1 w 5661"/>
                <a:gd name="T11" fmla="*/ 1 h 217"/>
                <a:gd name="T12" fmla="*/ 1 w 5661"/>
                <a:gd name="T13" fmla="*/ 1 h 217"/>
                <a:gd name="T14" fmla="*/ 1 w 5661"/>
                <a:gd name="T15" fmla="*/ 1 h 217"/>
                <a:gd name="T16" fmla="*/ 1 w 5661"/>
                <a:gd name="T17" fmla="*/ 1 h 217"/>
                <a:gd name="T18" fmla="*/ 1 w 5661"/>
                <a:gd name="T19" fmla="*/ 1 h 217"/>
                <a:gd name="T20" fmla="*/ 1 w 5661"/>
                <a:gd name="T21" fmla="*/ 1 h 217"/>
                <a:gd name="T22" fmla="*/ 1 w 5661"/>
                <a:gd name="T23" fmla="*/ 1 h 217"/>
                <a:gd name="T24" fmla="*/ 1 w 5661"/>
                <a:gd name="T25" fmla="*/ 1 h 217"/>
                <a:gd name="T26" fmla="*/ 1 w 5661"/>
                <a:gd name="T27" fmla="*/ 1 h 217"/>
                <a:gd name="T28" fmla="*/ 1 w 5661"/>
                <a:gd name="T29" fmla="*/ 1 h 217"/>
                <a:gd name="T30" fmla="*/ 1 w 5661"/>
                <a:gd name="T31" fmla="*/ 1 h 217"/>
                <a:gd name="T32" fmla="*/ 1 w 5661"/>
                <a:gd name="T33" fmla="*/ 0 h 217"/>
                <a:gd name="T34" fmla="*/ 1 w 5661"/>
                <a:gd name="T35" fmla="*/ 0 h 217"/>
                <a:gd name="T36" fmla="*/ 1 w 5661"/>
                <a:gd name="T37" fmla="*/ 0 h 217"/>
                <a:gd name="T38" fmla="*/ 1 w 5661"/>
                <a:gd name="T39" fmla="*/ 0 h 217"/>
                <a:gd name="T40" fmla="*/ 1 w 5661"/>
                <a:gd name="T41" fmla="*/ 0 h 217"/>
                <a:gd name="T42" fmla="*/ 1 w 5661"/>
                <a:gd name="T43" fmla="*/ 0 h 217"/>
                <a:gd name="T44" fmla="*/ 1 w 5661"/>
                <a:gd name="T45" fmla="*/ 0 h 217"/>
                <a:gd name="T46" fmla="*/ 1 w 5661"/>
                <a:gd name="T47" fmla="*/ 0 h 217"/>
                <a:gd name="T48" fmla="*/ 1 w 5661"/>
                <a:gd name="T49" fmla="*/ 0 h 217"/>
                <a:gd name="T50" fmla="*/ 1 w 5661"/>
                <a:gd name="T51" fmla="*/ 1 h 217"/>
                <a:gd name="T52" fmla="*/ 1 w 5661"/>
                <a:gd name="T53" fmla="*/ 1 h 217"/>
                <a:gd name="T54" fmla="*/ 1 w 5661"/>
                <a:gd name="T55" fmla="*/ 1 h 217"/>
                <a:gd name="T56" fmla="*/ 1 w 5661"/>
                <a:gd name="T57" fmla="*/ 1 h 217"/>
                <a:gd name="T58" fmla="*/ 1 w 5661"/>
                <a:gd name="T59" fmla="*/ 1 h 217"/>
                <a:gd name="T60" fmla="*/ 1 w 5661"/>
                <a:gd name="T61" fmla="*/ 1 h 217"/>
                <a:gd name="T62" fmla="*/ 1 w 5661"/>
                <a:gd name="T63" fmla="*/ 1 h 217"/>
                <a:gd name="T64" fmla="*/ 0 w 5661"/>
                <a:gd name="T65" fmla="*/ 1 h 2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61"/>
                <a:gd name="T100" fmla="*/ 0 h 217"/>
                <a:gd name="T101" fmla="*/ 5661 w 5661"/>
                <a:gd name="T102" fmla="*/ 217 h 2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61" h="217">
                  <a:moveTo>
                    <a:pt x="0" y="217"/>
                  </a:moveTo>
                  <a:lnTo>
                    <a:pt x="671" y="217"/>
                  </a:lnTo>
                  <a:lnTo>
                    <a:pt x="1344" y="217"/>
                  </a:lnTo>
                  <a:lnTo>
                    <a:pt x="2015" y="217"/>
                  </a:lnTo>
                  <a:lnTo>
                    <a:pt x="2688" y="217"/>
                  </a:lnTo>
                  <a:lnTo>
                    <a:pt x="3358" y="217"/>
                  </a:lnTo>
                  <a:lnTo>
                    <a:pt x="4030" y="217"/>
                  </a:lnTo>
                  <a:lnTo>
                    <a:pt x="4701" y="217"/>
                  </a:lnTo>
                  <a:lnTo>
                    <a:pt x="5376" y="217"/>
                  </a:lnTo>
                  <a:lnTo>
                    <a:pt x="5411" y="188"/>
                  </a:lnTo>
                  <a:lnTo>
                    <a:pt x="5446" y="161"/>
                  </a:lnTo>
                  <a:lnTo>
                    <a:pt x="5481" y="134"/>
                  </a:lnTo>
                  <a:lnTo>
                    <a:pt x="5518" y="109"/>
                  </a:lnTo>
                  <a:lnTo>
                    <a:pt x="5553" y="80"/>
                  </a:lnTo>
                  <a:lnTo>
                    <a:pt x="5588" y="54"/>
                  </a:lnTo>
                  <a:lnTo>
                    <a:pt x="5625" y="25"/>
                  </a:lnTo>
                  <a:lnTo>
                    <a:pt x="5661" y="0"/>
                  </a:lnTo>
                  <a:lnTo>
                    <a:pt x="4989" y="0"/>
                  </a:lnTo>
                  <a:lnTo>
                    <a:pt x="4318" y="0"/>
                  </a:lnTo>
                  <a:lnTo>
                    <a:pt x="3646" y="0"/>
                  </a:lnTo>
                  <a:lnTo>
                    <a:pt x="2975" y="0"/>
                  </a:lnTo>
                  <a:lnTo>
                    <a:pt x="2302" y="0"/>
                  </a:lnTo>
                  <a:lnTo>
                    <a:pt x="1631" y="0"/>
                  </a:lnTo>
                  <a:lnTo>
                    <a:pt x="960" y="0"/>
                  </a:lnTo>
                  <a:lnTo>
                    <a:pt x="289" y="0"/>
                  </a:lnTo>
                  <a:lnTo>
                    <a:pt x="253" y="25"/>
                  </a:lnTo>
                  <a:lnTo>
                    <a:pt x="216" y="54"/>
                  </a:lnTo>
                  <a:lnTo>
                    <a:pt x="179" y="80"/>
                  </a:lnTo>
                  <a:lnTo>
                    <a:pt x="144" y="109"/>
                  </a:lnTo>
                  <a:lnTo>
                    <a:pt x="107" y="134"/>
                  </a:lnTo>
                  <a:lnTo>
                    <a:pt x="72" y="161"/>
                  </a:lnTo>
                  <a:lnTo>
                    <a:pt x="35" y="188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1" name="Freeform 8"/>
            <p:cNvSpPr>
              <a:spLocks/>
            </p:cNvSpPr>
            <p:nvPr/>
          </p:nvSpPr>
          <p:spPr bwMode="auto">
            <a:xfrm>
              <a:off x="1149" y="2407"/>
              <a:ext cx="3498" cy="99"/>
            </a:xfrm>
            <a:custGeom>
              <a:avLst/>
              <a:gdLst>
                <a:gd name="T0" fmla="*/ 0 w 5585"/>
                <a:gd name="T1" fmla="*/ 1 h 158"/>
                <a:gd name="T2" fmla="*/ 1 w 5585"/>
                <a:gd name="T3" fmla="*/ 1 h 158"/>
                <a:gd name="T4" fmla="*/ 1 w 5585"/>
                <a:gd name="T5" fmla="*/ 1 h 158"/>
                <a:gd name="T6" fmla="*/ 1 w 5585"/>
                <a:gd name="T7" fmla="*/ 1 h 158"/>
                <a:gd name="T8" fmla="*/ 1 w 5585"/>
                <a:gd name="T9" fmla="*/ 1 h 158"/>
                <a:gd name="T10" fmla="*/ 1 w 5585"/>
                <a:gd name="T11" fmla="*/ 1 h 158"/>
                <a:gd name="T12" fmla="*/ 1 w 5585"/>
                <a:gd name="T13" fmla="*/ 1 h 158"/>
                <a:gd name="T14" fmla="*/ 1 w 5585"/>
                <a:gd name="T15" fmla="*/ 1 h 158"/>
                <a:gd name="T16" fmla="*/ 1 w 5585"/>
                <a:gd name="T17" fmla="*/ 1 h 158"/>
                <a:gd name="T18" fmla="*/ 1 w 5585"/>
                <a:gd name="T19" fmla="*/ 1 h 158"/>
                <a:gd name="T20" fmla="*/ 1 w 5585"/>
                <a:gd name="T21" fmla="*/ 1 h 158"/>
                <a:gd name="T22" fmla="*/ 1 w 5585"/>
                <a:gd name="T23" fmla="*/ 1 h 158"/>
                <a:gd name="T24" fmla="*/ 1 w 5585"/>
                <a:gd name="T25" fmla="*/ 1 h 158"/>
                <a:gd name="T26" fmla="*/ 1 w 5585"/>
                <a:gd name="T27" fmla="*/ 1 h 158"/>
                <a:gd name="T28" fmla="*/ 1 w 5585"/>
                <a:gd name="T29" fmla="*/ 1 h 158"/>
                <a:gd name="T30" fmla="*/ 1 w 5585"/>
                <a:gd name="T31" fmla="*/ 1 h 158"/>
                <a:gd name="T32" fmla="*/ 1 w 5585"/>
                <a:gd name="T33" fmla="*/ 0 h 158"/>
                <a:gd name="T34" fmla="*/ 1 w 5585"/>
                <a:gd name="T35" fmla="*/ 0 h 158"/>
                <a:gd name="T36" fmla="*/ 1 w 5585"/>
                <a:gd name="T37" fmla="*/ 0 h 158"/>
                <a:gd name="T38" fmla="*/ 1 w 5585"/>
                <a:gd name="T39" fmla="*/ 0 h 158"/>
                <a:gd name="T40" fmla="*/ 1 w 5585"/>
                <a:gd name="T41" fmla="*/ 0 h 158"/>
                <a:gd name="T42" fmla="*/ 1 w 5585"/>
                <a:gd name="T43" fmla="*/ 0 h 158"/>
                <a:gd name="T44" fmla="*/ 1 w 5585"/>
                <a:gd name="T45" fmla="*/ 0 h 158"/>
                <a:gd name="T46" fmla="*/ 1 w 5585"/>
                <a:gd name="T47" fmla="*/ 0 h 158"/>
                <a:gd name="T48" fmla="*/ 1 w 5585"/>
                <a:gd name="T49" fmla="*/ 0 h 158"/>
                <a:gd name="T50" fmla="*/ 1 w 5585"/>
                <a:gd name="T51" fmla="*/ 1 h 158"/>
                <a:gd name="T52" fmla="*/ 1 w 5585"/>
                <a:gd name="T53" fmla="*/ 1 h 158"/>
                <a:gd name="T54" fmla="*/ 1 w 5585"/>
                <a:gd name="T55" fmla="*/ 1 h 158"/>
                <a:gd name="T56" fmla="*/ 1 w 5585"/>
                <a:gd name="T57" fmla="*/ 1 h 158"/>
                <a:gd name="T58" fmla="*/ 1 w 5585"/>
                <a:gd name="T59" fmla="*/ 1 h 158"/>
                <a:gd name="T60" fmla="*/ 1 w 5585"/>
                <a:gd name="T61" fmla="*/ 1 h 158"/>
                <a:gd name="T62" fmla="*/ 1 w 5585"/>
                <a:gd name="T63" fmla="*/ 1 h 158"/>
                <a:gd name="T64" fmla="*/ 0 w 5585"/>
                <a:gd name="T65" fmla="*/ 1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85"/>
                <a:gd name="T100" fmla="*/ 0 h 158"/>
                <a:gd name="T101" fmla="*/ 5585 w 5585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85" h="158">
                  <a:moveTo>
                    <a:pt x="0" y="158"/>
                  </a:moveTo>
                  <a:lnTo>
                    <a:pt x="669" y="158"/>
                  </a:lnTo>
                  <a:lnTo>
                    <a:pt x="1342" y="158"/>
                  </a:lnTo>
                  <a:lnTo>
                    <a:pt x="2013" y="158"/>
                  </a:lnTo>
                  <a:lnTo>
                    <a:pt x="2686" y="158"/>
                  </a:lnTo>
                  <a:lnTo>
                    <a:pt x="3355" y="158"/>
                  </a:lnTo>
                  <a:lnTo>
                    <a:pt x="4028" y="158"/>
                  </a:lnTo>
                  <a:lnTo>
                    <a:pt x="4699" y="158"/>
                  </a:lnTo>
                  <a:lnTo>
                    <a:pt x="5372" y="158"/>
                  </a:lnTo>
                  <a:lnTo>
                    <a:pt x="5397" y="137"/>
                  </a:lnTo>
                  <a:lnTo>
                    <a:pt x="5424" y="118"/>
                  </a:lnTo>
                  <a:lnTo>
                    <a:pt x="5450" y="98"/>
                  </a:lnTo>
                  <a:lnTo>
                    <a:pt x="5479" y="79"/>
                  </a:lnTo>
                  <a:lnTo>
                    <a:pt x="5504" y="58"/>
                  </a:lnTo>
                  <a:lnTo>
                    <a:pt x="5531" y="38"/>
                  </a:lnTo>
                  <a:lnTo>
                    <a:pt x="5558" y="17"/>
                  </a:lnTo>
                  <a:lnTo>
                    <a:pt x="5585" y="0"/>
                  </a:lnTo>
                  <a:lnTo>
                    <a:pt x="4912" y="0"/>
                  </a:lnTo>
                  <a:lnTo>
                    <a:pt x="4241" y="0"/>
                  </a:lnTo>
                  <a:lnTo>
                    <a:pt x="3568" y="0"/>
                  </a:lnTo>
                  <a:lnTo>
                    <a:pt x="2897" y="0"/>
                  </a:lnTo>
                  <a:lnTo>
                    <a:pt x="2226" y="0"/>
                  </a:lnTo>
                  <a:lnTo>
                    <a:pt x="1555" y="0"/>
                  </a:lnTo>
                  <a:lnTo>
                    <a:pt x="884" y="0"/>
                  </a:lnTo>
                  <a:lnTo>
                    <a:pt x="215" y="0"/>
                  </a:lnTo>
                  <a:lnTo>
                    <a:pt x="186" y="17"/>
                  </a:lnTo>
                  <a:lnTo>
                    <a:pt x="157" y="38"/>
                  </a:lnTo>
                  <a:lnTo>
                    <a:pt x="130" y="58"/>
                  </a:lnTo>
                  <a:lnTo>
                    <a:pt x="105" y="79"/>
                  </a:lnTo>
                  <a:lnTo>
                    <a:pt x="78" y="98"/>
                  </a:lnTo>
                  <a:lnTo>
                    <a:pt x="52" y="118"/>
                  </a:lnTo>
                  <a:lnTo>
                    <a:pt x="25" y="137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2" name="Freeform 9"/>
            <p:cNvSpPr>
              <a:spLocks/>
            </p:cNvSpPr>
            <p:nvPr/>
          </p:nvSpPr>
          <p:spPr bwMode="auto">
            <a:xfrm>
              <a:off x="1177" y="2419"/>
              <a:ext cx="3455" cy="65"/>
            </a:xfrm>
            <a:custGeom>
              <a:avLst/>
              <a:gdLst>
                <a:gd name="T0" fmla="*/ 0 w 5515"/>
                <a:gd name="T1" fmla="*/ 1 h 107"/>
                <a:gd name="T2" fmla="*/ 1 w 5515"/>
                <a:gd name="T3" fmla="*/ 1 h 107"/>
                <a:gd name="T4" fmla="*/ 1 w 5515"/>
                <a:gd name="T5" fmla="*/ 0 h 107"/>
                <a:gd name="T6" fmla="*/ 1 w 5515"/>
                <a:gd name="T7" fmla="*/ 0 h 107"/>
                <a:gd name="T8" fmla="*/ 0 w 5515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5"/>
                <a:gd name="T16" fmla="*/ 0 h 107"/>
                <a:gd name="T17" fmla="*/ 5515 w 551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5" h="107">
                  <a:moveTo>
                    <a:pt x="0" y="107"/>
                  </a:moveTo>
                  <a:lnTo>
                    <a:pt x="5372" y="107"/>
                  </a:lnTo>
                  <a:lnTo>
                    <a:pt x="5515" y="0"/>
                  </a:lnTo>
                  <a:lnTo>
                    <a:pt x="139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3" name="Freeform 10"/>
            <p:cNvSpPr>
              <a:spLocks/>
            </p:cNvSpPr>
            <p:nvPr/>
          </p:nvSpPr>
          <p:spPr bwMode="auto">
            <a:xfrm>
              <a:off x="3019" y="2331"/>
              <a:ext cx="504" cy="190"/>
            </a:xfrm>
            <a:custGeom>
              <a:avLst/>
              <a:gdLst>
                <a:gd name="T0" fmla="*/ 1 w 802"/>
                <a:gd name="T1" fmla="*/ 0 h 311"/>
                <a:gd name="T2" fmla="*/ 1 w 802"/>
                <a:gd name="T3" fmla="*/ 1 h 311"/>
                <a:gd name="T4" fmla="*/ 1 w 802"/>
                <a:gd name="T5" fmla="*/ 1 h 311"/>
                <a:gd name="T6" fmla="*/ 0 w 802"/>
                <a:gd name="T7" fmla="*/ 1 h 311"/>
                <a:gd name="T8" fmla="*/ 1 w 802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311"/>
                <a:gd name="T17" fmla="*/ 802 w 802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311">
                  <a:moveTo>
                    <a:pt x="33" y="0"/>
                  </a:moveTo>
                  <a:lnTo>
                    <a:pt x="802" y="132"/>
                  </a:lnTo>
                  <a:lnTo>
                    <a:pt x="773" y="311"/>
                  </a:lnTo>
                  <a:lnTo>
                    <a:pt x="0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4" name="Freeform 11"/>
            <p:cNvSpPr>
              <a:spLocks/>
            </p:cNvSpPr>
            <p:nvPr/>
          </p:nvSpPr>
          <p:spPr bwMode="auto">
            <a:xfrm>
              <a:off x="2996" y="2331"/>
              <a:ext cx="63" cy="111"/>
            </a:xfrm>
            <a:custGeom>
              <a:avLst/>
              <a:gdLst>
                <a:gd name="T0" fmla="*/ 1 w 101"/>
                <a:gd name="T1" fmla="*/ 0 h 181"/>
                <a:gd name="T2" fmla="*/ 1 w 101"/>
                <a:gd name="T3" fmla="*/ 0 h 181"/>
                <a:gd name="T4" fmla="*/ 1 w 101"/>
                <a:gd name="T5" fmla="*/ 1 h 181"/>
                <a:gd name="T6" fmla="*/ 1 w 101"/>
                <a:gd name="T7" fmla="*/ 1 h 181"/>
                <a:gd name="T8" fmla="*/ 1 w 101"/>
                <a:gd name="T9" fmla="*/ 1 h 181"/>
                <a:gd name="T10" fmla="*/ 1 w 101"/>
                <a:gd name="T11" fmla="*/ 1 h 181"/>
                <a:gd name="T12" fmla="*/ 1 w 101"/>
                <a:gd name="T13" fmla="*/ 1 h 181"/>
                <a:gd name="T14" fmla="*/ 1 w 101"/>
                <a:gd name="T15" fmla="*/ 1 h 181"/>
                <a:gd name="T16" fmla="*/ 1 w 101"/>
                <a:gd name="T17" fmla="*/ 1 h 181"/>
                <a:gd name="T18" fmla="*/ 1 w 101"/>
                <a:gd name="T19" fmla="*/ 1 h 181"/>
                <a:gd name="T20" fmla="*/ 1 w 101"/>
                <a:gd name="T21" fmla="*/ 1 h 181"/>
                <a:gd name="T22" fmla="*/ 1 w 101"/>
                <a:gd name="T23" fmla="*/ 1 h 181"/>
                <a:gd name="T24" fmla="*/ 1 w 101"/>
                <a:gd name="T25" fmla="*/ 1 h 181"/>
                <a:gd name="T26" fmla="*/ 1 w 101"/>
                <a:gd name="T27" fmla="*/ 1 h 181"/>
                <a:gd name="T28" fmla="*/ 1 w 101"/>
                <a:gd name="T29" fmla="*/ 1 h 181"/>
                <a:gd name="T30" fmla="*/ 1 w 101"/>
                <a:gd name="T31" fmla="*/ 1 h 181"/>
                <a:gd name="T32" fmla="*/ 1 w 101"/>
                <a:gd name="T33" fmla="*/ 1 h 181"/>
                <a:gd name="T34" fmla="*/ 1 w 101"/>
                <a:gd name="T35" fmla="*/ 1 h 181"/>
                <a:gd name="T36" fmla="*/ 1 w 101"/>
                <a:gd name="T37" fmla="*/ 1 h 181"/>
                <a:gd name="T38" fmla="*/ 1 w 101"/>
                <a:gd name="T39" fmla="*/ 1 h 181"/>
                <a:gd name="T40" fmla="*/ 1 w 101"/>
                <a:gd name="T41" fmla="*/ 1 h 181"/>
                <a:gd name="T42" fmla="*/ 0 w 101"/>
                <a:gd name="T43" fmla="*/ 1 h 181"/>
                <a:gd name="T44" fmla="*/ 1 w 101"/>
                <a:gd name="T45" fmla="*/ 1 h 181"/>
                <a:gd name="T46" fmla="*/ 1 w 101"/>
                <a:gd name="T47" fmla="*/ 1 h 181"/>
                <a:gd name="T48" fmla="*/ 1 w 101"/>
                <a:gd name="T49" fmla="*/ 1 h 181"/>
                <a:gd name="T50" fmla="*/ 1 w 101"/>
                <a:gd name="T51" fmla="*/ 1 h 181"/>
                <a:gd name="T52" fmla="*/ 1 w 101"/>
                <a:gd name="T53" fmla="*/ 1 h 181"/>
                <a:gd name="T54" fmla="*/ 1 w 101"/>
                <a:gd name="T55" fmla="*/ 1 h 181"/>
                <a:gd name="T56" fmla="*/ 1 w 101"/>
                <a:gd name="T57" fmla="*/ 0 h 1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181"/>
                <a:gd name="T89" fmla="*/ 101 w 101"/>
                <a:gd name="T90" fmla="*/ 181 h 1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181">
                  <a:moveTo>
                    <a:pt x="66" y="0"/>
                  </a:moveTo>
                  <a:lnTo>
                    <a:pt x="73" y="0"/>
                  </a:lnTo>
                  <a:lnTo>
                    <a:pt x="83" y="8"/>
                  </a:lnTo>
                  <a:lnTo>
                    <a:pt x="89" y="16"/>
                  </a:lnTo>
                  <a:lnTo>
                    <a:pt x="95" y="30"/>
                  </a:lnTo>
                  <a:lnTo>
                    <a:pt x="97" y="43"/>
                  </a:lnTo>
                  <a:lnTo>
                    <a:pt x="101" y="61"/>
                  </a:lnTo>
                  <a:lnTo>
                    <a:pt x="101" y="78"/>
                  </a:lnTo>
                  <a:lnTo>
                    <a:pt x="101" y="99"/>
                  </a:lnTo>
                  <a:lnTo>
                    <a:pt x="95" y="115"/>
                  </a:lnTo>
                  <a:lnTo>
                    <a:pt x="91" y="132"/>
                  </a:lnTo>
                  <a:lnTo>
                    <a:pt x="83" y="146"/>
                  </a:lnTo>
                  <a:lnTo>
                    <a:pt x="75" y="159"/>
                  </a:lnTo>
                  <a:lnTo>
                    <a:pt x="56" y="175"/>
                  </a:lnTo>
                  <a:lnTo>
                    <a:pt x="37" y="181"/>
                  </a:lnTo>
                  <a:lnTo>
                    <a:pt x="25" y="175"/>
                  </a:lnTo>
                  <a:lnTo>
                    <a:pt x="19" y="169"/>
                  </a:lnTo>
                  <a:lnTo>
                    <a:pt x="11" y="157"/>
                  </a:lnTo>
                  <a:lnTo>
                    <a:pt x="7" y="148"/>
                  </a:lnTo>
                  <a:lnTo>
                    <a:pt x="2" y="132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4" y="80"/>
                  </a:lnTo>
                  <a:lnTo>
                    <a:pt x="7" y="62"/>
                  </a:lnTo>
                  <a:lnTo>
                    <a:pt x="13" y="47"/>
                  </a:lnTo>
                  <a:lnTo>
                    <a:pt x="19" y="31"/>
                  </a:lnTo>
                  <a:lnTo>
                    <a:pt x="29" y="20"/>
                  </a:lnTo>
                  <a:lnTo>
                    <a:pt x="46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5" name="Freeform 12"/>
            <p:cNvSpPr>
              <a:spLocks/>
            </p:cNvSpPr>
            <p:nvPr/>
          </p:nvSpPr>
          <p:spPr bwMode="auto">
            <a:xfrm>
              <a:off x="3482" y="2411"/>
              <a:ext cx="63" cy="113"/>
            </a:xfrm>
            <a:custGeom>
              <a:avLst/>
              <a:gdLst>
                <a:gd name="T0" fmla="*/ 1 w 101"/>
                <a:gd name="T1" fmla="*/ 1 h 185"/>
                <a:gd name="T2" fmla="*/ 1 w 101"/>
                <a:gd name="T3" fmla="*/ 1 h 185"/>
                <a:gd name="T4" fmla="*/ 1 w 101"/>
                <a:gd name="T5" fmla="*/ 1 h 185"/>
                <a:gd name="T6" fmla="*/ 1 w 101"/>
                <a:gd name="T7" fmla="*/ 1 h 185"/>
                <a:gd name="T8" fmla="*/ 1 w 101"/>
                <a:gd name="T9" fmla="*/ 1 h 185"/>
                <a:gd name="T10" fmla="*/ 1 w 101"/>
                <a:gd name="T11" fmla="*/ 1 h 185"/>
                <a:gd name="T12" fmla="*/ 1 w 101"/>
                <a:gd name="T13" fmla="*/ 1 h 185"/>
                <a:gd name="T14" fmla="*/ 1 w 101"/>
                <a:gd name="T15" fmla="*/ 1 h 185"/>
                <a:gd name="T16" fmla="*/ 1 w 101"/>
                <a:gd name="T17" fmla="*/ 1 h 185"/>
                <a:gd name="T18" fmla="*/ 1 w 101"/>
                <a:gd name="T19" fmla="*/ 1 h 185"/>
                <a:gd name="T20" fmla="*/ 1 w 101"/>
                <a:gd name="T21" fmla="*/ 1 h 185"/>
                <a:gd name="T22" fmla="*/ 1 w 101"/>
                <a:gd name="T23" fmla="*/ 1 h 185"/>
                <a:gd name="T24" fmla="*/ 1 w 101"/>
                <a:gd name="T25" fmla="*/ 1 h 185"/>
                <a:gd name="T26" fmla="*/ 1 w 101"/>
                <a:gd name="T27" fmla="*/ 1 h 185"/>
                <a:gd name="T28" fmla="*/ 1 w 101"/>
                <a:gd name="T29" fmla="*/ 1 h 185"/>
                <a:gd name="T30" fmla="*/ 1 w 101"/>
                <a:gd name="T31" fmla="*/ 1 h 185"/>
                <a:gd name="T32" fmla="*/ 1 w 101"/>
                <a:gd name="T33" fmla="*/ 1 h 185"/>
                <a:gd name="T34" fmla="*/ 1 w 101"/>
                <a:gd name="T35" fmla="*/ 1 h 185"/>
                <a:gd name="T36" fmla="*/ 1 w 101"/>
                <a:gd name="T37" fmla="*/ 1 h 185"/>
                <a:gd name="T38" fmla="*/ 1 w 101"/>
                <a:gd name="T39" fmla="*/ 1 h 185"/>
                <a:gd name="T40" fmla="*/ 1 w 101"/>
                <a:gd name="T41" fmla="*/ 1 h 185"/>
                <a:gd name="T42" fmla="*/ 1 w 101"/>
                <a:gd name="T43" fmla="*/ 1 h 185"/>
                <a:gd name="T44" fmla="*/ 1 w 101"/>
                <a:gd name="T45" fmla="*/ 1 h 185"/>
                <a:gd name="T46" fmla="*/ 0 w 101"/>
                <a:gd name="T47" fmla="*/ 1 h 185"/>
                <a:gd name="T48" fmla="*/ 1 w 101"/>
                <a:gd name="T49" fmla="*/ 1 h 185"/>
                <a:gd name="T50" fmla="*/ 1 w 101"/>
                <a:gd name="T51" fmla="*/ 1 h 185"/>
                <a:gd name="T52" fmla="*/ 1 w 101"/>
                <a:gd name="T53" fmla="*/ 1 h 185"/>
                <a:gd name="T54" fmla="*/ 1 w 101"/>
                <a:gd name="T55" fmla="*/ 1 h 185"/>
                <a:gd name="T56" fmla="*/ 1 w 101"/>
                <a:gd name="T57" fmla="*/ 1 h 185"/>
                <a:gd name="T58" fmla="*/ 1 w 101"/>
                <a:gd name="T59" fmla="*/ 1 h 185"/>
                <a:gd name="T60" fmla="*/ 1 w 101"/>
                <a:gd name="T61" fmla="*/ 1 h 185"/>
                <a:gd name="T62" fmla="*/ 1 w 101"/>
                <a:gd name="T63" fmla="*/ 0 h 185"/>
                <a:gd name="T64" fmla="*/ 1 w 101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85"/>
                <a:gd name="T101" fmla="*/ 101 w 10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85">
                  <a:moveTo>
                    <a:pt x="68" y="2"/>
                  </a:moveTo>
                  <a:lnTo>
                    <a:pt x="76" y="4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6" y="33"/>
                  </a:lnTo>
                  <a:lnTo>
                    <a:pt x="99" y="45"/>
                  </a:lnTo>
                  <a:lnTo>
                    <a:pt x="101" y="62"/>
                  </a:lnTo>
                  <a:lnTo>
                    <a:pt x="101" y="80"/>
                  </a:lnTo>
                  <a:lnTo>
                    <a:pt x="101" y="99"/>
                  </a:lnTo>
                  <a:lnTo>
                    <a:pt x="96" y="115"/>
                  </a:lnTo>
                  <a:lnTo>
                    <a:pt x="92" y="132"/>
                  </a:lnTo>
                  <a:lnTo>
                    <a:pt x="84" y="148"/>
                  </a:lnTo>
                  <a:lnTo>
                    <a:pt x="76" y="161"/>
                  </a:lnTo>
                  <a:lnTo>
                    <a:pt x="66" y="171"/>
                  </a:lnTo>
                  <a:lnTo>
                    <a:pt x="57" y="179"/>
                  </a:lnTo>
                  <a:lnTo>
                    <a:pt x="47" y="183"/>
                  </a:lnTo>
                  <a:lnTo>
                    <a:pt x="39" y="185"/>
                  </a:lnTo>
                  <a:lnTo>
                    <a:pt x="28" y="179"/>
                  </a:lnTo>
                  <a:lnTo>
                    <a:pt x="20" y="171"/>
                  </a:lnTo>
                  <a:lnTo>
                    <a:pt x="12" y="159"/>
                  </a:lnTo>
                  <a:lnTo>
                    <a:pt x="8" y="148"/>
                  </a:lnTo>
                  <a:lnTo>
                    <a:pt x="2" y="132"/>
                  </a:lnTo>
                  <a:lnTo>
                    <a:pt x="2" y="117"/>
                  </a:lnTo>
                  <a:lnTo>
                    <a:pt x="0" y="99"/>
                  </a:lnTo>
                  <a:lnTo>
                    <a:pt x="4" y="84"/>
                  </a:lnTo>
                  <a:lnTo>
                    <a:pt x="6" y="62"/>
                  </a:lnTo>
                  <a:lnTo>
                    <a:pt x="12" y="47"/>
                  </a:lnTo>
                  <a:lnTo>
                    <a:pt x="18" y="31"/>
                  </a:lnTo>
                  <a:lnTo>
                    <a:pt x="28" y="20"/>
                  </a:lnTo>
                  <a:lnTo>
                    <a:pt x="35" y="8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6" name="Freeform 13"/>
            <p:cNvSpPr>
              <a:spLocks/>
            </p:cNvSpPr>
            <p:nvPr/>
          </p:nvSpPr>
          <p:spPr bwMode="auto">
            <a:xfrm>
              <a:off x="2046" y="2320"/>
              <a:ext cx="448" cy="121"/>
            </a:xfrm>
            <a:custGeom>
              <a:avLst/>
              <a:gdLst>
                <a:gd name="T0" fmla="*/ 0 w 718"/>
                <a:gd name="T1" fmla="*/ 1 h 200"/>
                <a:gd name="T2" fmla="*/ 1 w 718"/>
                <a:gd name="T3" fmla="*/ 1 h 200"/>
                <a:gd name="T4" fmla="*/ 1 w 718"/>
                <a:gd name="T5" fmla="*/ 1 h 200"/>
                <a:gd name="T6" fmla="*/ 1 w 718"/>
                <a:gd name="T7" fmla="*/ 1 h 200"/>
                <a:gd name="T8" fmla="*/ 1 w 718"/>
                <a:gd name="T9" fmla="*/ 1 h 200"/>
                <a:gd name="T10" fmla="*/ 1 w 718"/>
                <a:gd name="T11" fmla="*/ 1 h 200"/>
                <a:gd name="T12" fmla="*/ 1 w 718"/>
                <a:gd name="T13" fmla="*/ 1 h 200"/>
                <a:gd name="T14" fmla="*/ 1 w 718"/>
                <a:gd name="T15" fmla="*/ 1 h 200"/>
                <a:gd name="T16" fmla="*/ 1 w 718"/>
                <a:gd name="T17" fmla="*/ 0 h 200"/>
                <a:gd name="T18" fmla="*/ 1 w 718"/>
                <a:gd name="T19" fmla="*/ 1 h 200"/>
                <a:gd name="T20" fmla="*/ 1 w 718"/>
                <a:gd name="T21" fmla="*/ 1 h 200"/>
                <a:gd name="T22" fmla="*/ 1 w 718"/>
                <a:gd name="T23" fmla="*/ 1 h 200"/>
                <a:gd name="T24" fmla="*/ 1 w 718"/>
                <a:gd name="T25" fmla="*/ 1 h 200"/>
                <a:gd name="T26" fmla="*/ 1 w 718"/>
                <a:gd name="T27" fmla="*/ 1 h 200"/>
                <a:gd name="T28" fmla="*/ 1 w 718"/>
                <a:gd name="T29" fmla="*/ 1 h 200"/>
                <a:gd name="T30" fmla="*/ 1 w 718"/>
                <a:gd name="T31" fmla="*/ 1 h 200"/>
                <a:gd name="T32" fmla="*/ 1 w 718"/>
                <a:gd name="T33" fmla="*/ 1 h 200"/>
                <a:gd name="T34" fmla="*/ 1 w 718"/>
                <a:gd name="T35" fmla="*/ 1 h 200"/>
                <a:gd name="T36" fmla="*/ 1 w 718"/>
                <a:gd name="T37" fmla="*/ 1 h 200"/>
                <a:gd name="T38" fmla="*/ 1 w 718"/>
                <a:gd name="T39" fmla="*/ 1 h 200"/>
                <a:gd name="T40" fmla="*/ 1 w 718"/>
                <a:gd name="T41" fmla="*/ 1 h 200"/>
                <a:gd name="T42" fmla="*/ 1 w 718"/>
                <a:gd name="T43" fmla="*/ 1 h 200"/>
                <a:gd name="T44" fmla="*/ 1 w 718"/>
                <a:gd name="T45" fmla="*/ 1 h 200"/>
                <a:gd name="T46" fmla="*/ 1 w 718"/>
                <a:gd name="T47" fmla="*/ 1 h 200"/>
                <a:gd name="T48" fmla="*/ 0 w 718"/>
                <a:gd name="T49" fmla="*/ 1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8"/>
                <a:gd name="T76" fmla="*/ 0 h 200"/>
                <a:gd name="T77" fmla="*/ 718 w 71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8" h="200">
                  <a:moveTo>
                    <a:pt x="0" y="111"/>
                  </a:moveTo>
                  <a:lnTo>
                    <a:pt x="6" y="105"/>
                  </a:lnTo>
                  <a:lnTo>
                    <a:pt x="23" y="95"/>
                  </a:lnTo>
                  <a:lnTo>
                    <a:pt x="53" y="78"/>
                  </a:lnTo>
                  <a:lnTo>
                    <a:pt x="95" y="62"/>
                  </a:lnTo>
                  <a:lnTo>
                    <a:pt x="146" y="41"/>
                  </a:lnTo>
                  <a:lnTo>
                    <a:pt x="210" y="25"/>
                  </a:lnTo>
                  <a:lnTo>
                    <a:pt x="281" y="10"/>
                  </a:lnTo>
                  <a:lnTo>
                    <a:pt x="365" y="0"/>
                  </a:lnTo>
                  <a:lnTo>
                    <a:pt x="444" y="2"/>
                  </a:lnTo>
                  <a:lnTo>
                    <a:pt x="516" y="21"/>
                  </a:lnTo>
                  <a:lnTo>
                    <a:pt x="576" y="52"/>
                  </a:lnTo>
                  <a:lnTo>
                    <a:pt x="627" y="91"/>
                  </a:lnTo>
                  <a:lnTo>
                    <a:pt x="665" y="128"/>
                  </a:lnTo>
                  <a:lnTo>
                    <a:pt x="694" y="165"/>
                  </a:lnTo>
                  <a:lnTo>
                    <a:pt x="712" y="188"/>
                  </a:lnTo>
                  <a:lnTo>
                    <a:pt x="718" y="200"/>
                  </a:lnTo>
                  <a:lnTo>
                    <a:pt x="696" y="192"/>
                  </a:lnTo>
                  <a:lnTo>
                    <a:pt x="644" y="176"/>
                  </a:lnTo>
                  <a:lnTo>
                    <a:pt x="561" y="153"/>
                  </a:lnTo>
                  <a:lnTo>
                    <a:pt x="462" y="132"/>
                  </a:lnTo>
                  <a:lnTo>
                    <a:pt x="347" y="111"/>
                  </a:lnTo>
                  <a:lnTo>
                    <a:pt x="227" y="99"/>
                  </a:lnTo>
                  <a:lnTo>
                    <a:pt x="109" y="9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7" name="Freeform 14"/>
            <p:cNvSpPr>
              <a:spLocks/>
            </p:cNvSpPr>
            <p:nvPr/>
          </p:nvSpPr>
          <p:spPr bwMode="auto">
            <a:xfrm>
              <a:off x="2087" y="2323"/>
              <a:ext cx="370" cy="104"/>
            </a:xfrm>
            <a:custGeom>
              <a:avLst/>
              <a:gdLst>
                <a:gd name="T0" fmla="*/ 0 w 592"/>
                <a:gd name="T1" fmla="*/ 1 h 167"/>
                <a:gd name="T2" fmla="*/ 1 w 592"/>
                <a:gd name="T3" fmla="*/ 1 h 167"/>
                <a:gd name="T4" fmla="*/ 1 w 592"/>
                <a:gd name="T5" fmla="*/ 1 h 167"/>
                <a:gd name="T6" fmla="*/ 1 w 592"/>
                <a:gd name="T7" fmla="*/ 1 h 167"/>
                <a:gd name="T8" fmla="*/ 1 w 592"/>
                <a:gd name="T9" fmla="*/ 1 h 167"/>
                <a:gd name="T10" fmla="*/ 1 w 592"/>
                <a:gd name="T11" fmla="*/ 1 h 167"/>
                <a:gd name="T12" fmla="*/ 1 w 592"/>
                <a:gd name="T13" fmla="*/ 1 h 167"/>
                <a:gd name="T14" fmla="*/ 1 w 592"/>
                <a:gd name="T15" fmla="*/ 1 h 167"/>
                <a:gd name="T16" fmla="*/ 1 w 592"/>
                <a:gd name="T17" fmla="*/ 0 h 167"/>
                <a:gd name="T18" fmla="*/ 1 w 592"/>
                <a:gd name="T19" fmla="*/ 0 h 167"/>
                <a:gd name="T20" fmla="*/ 1 w 592"/>
                <a:gd name="T21" fmla="*/ 1 h 167"/>
                <a:gd name="T22" fmla="*/ 1 w 592"/>
                <a:gd name="T23" fmla="*/ 1 h 167"/>
                <a:gd name="T24" fmla="*/ 1 w 592"/>
                <a:gd name="T25" fmla="*/ 1 h 167"/>
                <a:gd name="T26" fmla="*/ 1 w 592"/>
                <a:gd name="T27" fmla="*/ 1 h 167"/>
                <a:gd name="T28" fmla="*/ 1 w 592"/>
                <a:gd name="T29" fmla="*/ 1 h 167"/>
                <a:gd name="T30" fmla="*/ 1 w 592"/>
                <a:gd name="T31" fmla="*/ 1 h 167"/>
                <a:gd name="T32" fmla="*/ 1 w 592"/>
                <a:gd name="T33" fmla="*/ 1 h 167"/>
                <a:gd name="T34" fmla="*/ 1 w 592"/>
                <a:gd name="T35" fmla="*/ 1 h 167"/>
                <a:gd name="T36" fmla="*/ 1 w 592"/>
                <a:gd name="T37" fmla="*/ 1 h 167"/>
                <a:gd name="T38" fmla="*/ 1 w 592"/>
                <a:gd name="T39" fmla="*/ 1 h 167"/>
                <a:gd name="T40" fmla="*/ 1 w 592"/>
                <a:gd name="T41" fmla="*/ 1 h 167"/>
                <a:gd name="T42" fmla="*/ 1 w 592"/>
                <a:gd name="T43" fmla="*/ 1 h 167"/>
                <a:gd name="T44" fmla="*/ 1 w 592"/>
                <a:gd name="T45" fmla="*/ 1 h 167"/>
                <a:gd name="T46" fmla="*/ 1 w 592"/>
                <a:gd name="T47" fmla="*/ 1 h 167"/>
                <a:gd name="T48" fmla="*/ 0 w 592"/>
                <a:gd name="T49" fmla="*/ 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2"/>
                <a:gd name="T76" fmla="*/ 0 h 167"/>
                <a:gd name="T77" fmla="*/ 592 w 592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2" h="167">
                  <a:moveTo>
                    <a:pt x="0" y="91"/>
                  </a:moveTo>
                  <a:lnTo>
                    <a:pt x="4" y="87"/>
                  </a:lnTo>
                  <a:lnTo>
                    <a:pt x="20" y="77"/>
                  </a:lnTo>
                  <a:lnTo>
                    <a:pt x="43" y="64"/>
                  </a:lnTo>
                  <a:lnTo>
                    <a:pt x="78" y="50"/>
                  </a:lnTo>
                  <a:lnTo>
                    <a:pt x="118" y="35"/>
                  </a:lnTo>
                  <a:lnTo>
                    <a:pt x="171" y="19"/>
                  </a:lnTo>
                  <a:lnTo>
                    <a:pt x="229" y="8"/>
                  </a:lnTo>
                  <a:lnTo>
                    <a:pt x="299" y="0"/>
                  </a:lnTo>
                  <a:lnTo>
                    <a:pt x="365" y="0"/>
                  </a:lnTo>
                  <a:lnTo>
                    <a:pt x="423" y="17"/>
                  </a:lnTo>
                  <a:lnTo>
                    <a:pt x="473" y="42"/>
                  </a:lnTo>
                  <a:lnTo>
                    <a:pt x="516" y="75"/>
                  </a:lnTo>
                  <a:lnTo>
                    <a:pt x="547" y="106"/>
                  </a:lnTo>
                  <a:lnTo>
                    <a:pt x="570" y="137"/>
                  </a:lnTo>
                  <a:lnTo>
                    <a:pt x="586" y="157"/>
                  </a:lnTo>
                  <a:lnTo>
                    <a:pt x="592" y="167"/>
                  </a:lnTo>
                  <a:lnTo>
                    <a:pt x="574" y="161"/>
                  </a:lnTo>
                  <a:lnTo>
                    <a:pt x="530" y="147"/>
                  </a:lnTo>
                  <a:lnTo>
                    <a:pt x="464" y="128"/>
                  </a:lnTo>
                  <a:lnTo>
                    <a:pt x="380" y="110"/>
                  </a:lnTo>
                  <a:lnTo>
                    <a:pt x="285" y="93"/>
                  </a:lnTo>
                  <a:lnTo>
                    <a:pt x="188" y="81"/>
                  </a:lnTo>
                  <a:lnTo>
                    <a:pt x="89" y="7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8" name="Freeform 15"/>
            <p:cNvSpPr>
              <a:spLocks/>
            </p:cNvSpPr>
            <p:nvPr/>
          </p:nvSpPr>
          <p:spPr bwMode="auto">
            <a:xfrm>
              <a:off x="2129" y="2328"/>
              <a:ext cx="291" cy="81"/>
            </a:xfrm>
            <a:custGeom>
              <a:avLst/>
              <a:gdLst>
                <a:gd name="T0" fmla="*/ 0 w 467"/>
                <a:gd name="T1" fmla="*/ 1 h 131"/>
                <a:gd name="T2" fmla="*/ 1 w 467"/>
                <a:gd name="T3" fmla="*/ 1 h 131"/>
                <a:gd name="T4" fmla="*/ 1 w 467"/>
                <a:gd name="T5" fmla="*/ 1 h 131"/>
                <a:gd name="T6" fmla="*/ 1 w 467"/>
                <a:gd name="T7" fmla="*/ 1 h 131"/>
                <a:gd name="T8" fmla="*/ 1 w 467"/>
                <a:gd name="T9" fmla="*/ 1 h 131"/>
                <a:gd name="T10" fmla="*/ 1 w 467"/>
                <a:gd name="T11" fmla="*/ 1 h 131"/>
                <a:gd name="T12" fmla="*/ 1 w 467"/>
                <a:gd name="T13" fmla="*/ 1 h 131"/>
                <a:gd name="T14" fmla="*/ 1 w 467"/>
                <a:gd name="T15" fmla="*/ 1 h 131"/>
                <a:gd name="T16" fmla="*/ 1 w 467"/>
                <a:gd name="T17" fmla="*/ 0 h 131"/>
                <a:gd name="T18" fmla="*/ 1 w 467"/>
                <a:gd name="T19" fmla="*/ 0 h 131"/>
                <a:gd name="T20" fmla="*/ 1 w 467"/>
                <a:gd name="T21" fmla="*/ 1 h 131"/>
                <a:gd name="T22" fmla="*/ 1 w 467"/>
                <a:gd name="T23" fmla="*/ 1 h 131"/>
                <a:gd name="T24" fmla="*/ 1 w 467"/>
                <a:gd name="T25" fmla="*/ 1 h 131"/>
                <a:gd name="T26" fmla="*/ 1 w 467"/>
                <a:gd name="T27" fmla="*/ 1 h 131"/>
                <a:gd name="T28" fmla="*/ 1 w 467"/>
                <a:gd name="T29" fmla="*/ 1 h 131"/>
                <a:gd name="T30" fmla="*/ 1 w 467"/>
                <a:gd name="T31" fmla="*/ 1 h 131"/>
                <a:gd name="T32" fmla="*/ 1 w 467"/>
                <a:gd name="T33" fmla="*/ 1 h 131"/>
                <a:gd name="T34" fmla="*/ 1 w 467"/>
                <a:gd name="T35" fmla="*/ 1 h 131"/>
                <a:gd name="T36" fmla="*/ 1 w 467"/>
                <a:gd name="T37" fmla="*/ 1 h 131"/>
                <a:gd name="T38" fmla="*/ 1 w 467"/>
                <a:gd name="T39" fmla="*/ 1 h 131"/>
                <a:gd name="T40" fmla="*/ 1 w 467"/>
                <a:gd name="T41" fmla="*/ 1 h 131"/>
                <a:gd name="T42" fmla="*/ 1 w 467"/>
                <a:gd name="T43" fmla="*/ 1 h 131"/>
                <a:gd name="T44" fmla="*/ 1 w 467"/>
                <a:gd name="T45" fmla="*/ 1 h 131"/>
                <a:gd name="T46" fmla="*/ 1 w 467"/>
                <a:gd name="T47" fmla="*/ 1 h 131"/>
                <a:gd name="T48" fmla="*/ 0 w 467"/>
                <a:gd name="T49" fmla="*/ 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7"/>
                <a:gd name="T76" fmla="*/ 0 h 131"/>
                <a:gd name="T77" fmla="*/ 467 w 467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7" h="131">
                  <a:moveTo>
                    <a:pt x="0" y="73"/>
                  </a:moveTo>
                  <a:lnTo>
                    <a:pt x="2" y="69"/>
                  </a:lnTo>
                  <a:lnTo>
                    <a:pt x="16" y="62"/>
                  </a:lnTo>
                  <a:lnTo>
                    <a:pt x="33" y="50"/>
                  </a:lnTo>
                  <a:lnTo>
                    <a:pt x="60" y="40"/>
                  </a:lnTo>
                  <a:lnTo>
                    <a:pt x="93" y="27"/>
                  </a:lnTo>
                  <a:lnTo>
                    <a:pt x="134" y="15"/>
                  </a:lnTo>
                  <a:lnTo>
                    <a:pt x="182" y="3"/>
                  </a:lnTo>
                  <a:lnTo>
                    <a:pt x="237" y="0"/>
                  </a:lnTo>
                  <a:lnTo>
                    <a:pt x="287" y="0"/>
                  </a:lnTo>
                  <a:lnTo>
                    <a:pt x="334" y="13"/>
                  </a:lnTo>
                  <a:lnTo>
                    <a:pt x="372" y="33"/>
                  </a:lnTo>
                  <a:lnTo>
                    <a:pt x="407" y="60"/>
                  </a:lnTo>
                  <a:lnTo>
                    <a:pt x="433" y="85"/>
                  </a:lnTo>
                  <a:lnTo>
                    <a:pt x="452" y="108"/>
                  </a:lnTo>
                  <a:lnTo>
                    <a:pt x="462" y="124"/>
                  </a:lnTo>
                  <a:lnTo>
                    <a:pt x="467" y="131"/>
                  </a:lnTo>
                  <a:lnTo>
                    <a:pt x="454" y="126"/>
                  </a:lnTo>
                  <a:lnTo>
                    <a:pt x="419" y="116"/>
                  </a:lnTo>
                  <a:lnTo>
                    <a:pt x="365" y="100"/>
                  </a:lnTo>
                  <a:lnTo>
                    <a:pt x="301" y="87"/>
                  </a:lnTo>
                  <a:lnTo>
                    <a:pt x="227" y="73"/>
                  </a:lnTo>
                  <a:lnTo>
                    <a:pt x="149" y="65"/>
                  </a:lnTo>
                  <a:lnTo>
                    <a:pt x="72" y="6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9" name="Freeform 16"/>
            <p:cNvSpPr>
              <a:spLocks/>
            </p:cNvSpPr>
            <p:nvPr/>
          </p:nvSpPr>
          <p:spPr bwMode="auto">
            <a:xfrm>
              <a:off x="2170" y="2332"/>
              <a:ext cx="213" cy="63"/>
            </a:xfrm>
            <a:custGeom>
              <a:avLst/>
              <a:gdLst>
                <a:gd name="T0" fmla="*/ 0 w 339"/>
                <a:gd name="T1" fmla="*/ 1 h 101"/>
                <a:gd name="T2" fmla="*/ 1 w 339"/>
                <a:gd name="T3" fmla="*/ 1 h 101"/>
                <a:gd name="T4" fmla="*/ 1 w 339"/>
                <a:gd name="T5" fmla="*/ 1 h 101"/>
                <a:gd name="T6" fmla="*/ 1 w 339"/>
                <a:gd name="T7" fmla="*/ 1 h 101"/>
                <a:gd name="T8" fmla="*/ 1 w 339"/>
                <a:gd name="T9" fmla="*/ 1 h 101"/>
                <a:gd name="T10" fmla="*/ 1 w 339"/>
                <a:gd name="T11" fmla="*/ 1 h 101"/>
                <a:gd name="T12" fmla="*/ 1 w 339"/>
                <a:gd name="T13" fmla="*/ 1 h 101"/>
                <a:gd name="T14" fmla="*/ 1 w 339"/>
                <a:gd name="T15" fmla="*/ 1 h 101"/>
                <a:gd name="T16" fmla="*/ 1 w 339"/>
                <a:gd name="T17" fmla="*/ 0 h 101"/>
                <a:gd name="T18" fmla="*/ 1 w 339"/>
                <a:gd name="T19" fmla="*/ 0 h 101"/>
                <a:gd name="T20" fmla="*/ 1 w 339"/>
                <a:gd name="T21" fmla="*/ 1 h 101"/>
                <a:gd name="T22" fmla="*/ 1 w 339"/>
                <a:gd name="T23" fmla="*/ 1 h 101"/>
                <a:gd name="T24" fmla="*/ 1 w 339"/>
                <a:gd name="T25" fmla="*/ 1 h 101"/>
                <a:gd name="T26" fmla="*/ 1 w 339"/>
                <a:gd name="T27" fmla="*/ 1 h 101"/>
                <a:gd name="T28" fmla="*/ 1 w 339"/>
                <a:gd name="T29" fmla="*/ 1 h 101"/>
                <a:gd name="T30" fmla="*/ 1 w 339"/>
                <a:gd name="T31" fmla="*/ 1 h 101"/>
                <a:gd name="T32" fmla="*/ 1 w 339"/>
                <a:gd name="T33" fmla="*/ 1 h 101"/>
                <a:gd name="T34" fmla="*/ 1 w 339"/>
                <a:gd name="T35" fmla="*/ 1 h 101"/>
                <a:gd name="T36" fmla="*/ 1 w 339"/>
                <a:gd name="T37" fmla="*/ 1 h 101"/>
                <a:gd name="T38" fmla="*/ 1 w 339"/>
                <a:gd name="T39" fmla="*/ 1 h 101"/>
                <a:gd name="T40" fmla="*/ 1 w 339"/>
                <a:gd name="T41" fmla="*/ 1 h 101"/>
                <a:gd name="T42" fmla="*/ 1 w 339"/>
                <a:gd name="T43" fmla="*/ 1 h 101"/>
                <a:gd name="T44" fmla="*/ 1 w 339"/>
                <a:gd name="T45" fmla="*/ 1 h 101"/>
                <a:gd name="T46" fmla="*/ 1 w 339"/>
                <a:gd name="T47" fmla="*/ 1 h 101"/>
                <a:gd name="T48" fmla="*/ 0 w 339"/>
                <a:gd name="T49" fmla="*/ 1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101"/>
                <a:gd name="T77" fmla="*/ 339 w 339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101">
                  <a:moveTo>
                    <a:pt x="0" y="57"/>
                  </a:moveTo>
                  <a:lnTo>
                    <a:pt x="2" y="53"/>
                  </a:lnTo>
                  <a:lnTo>
                    <a:pt x="10" y="49"/>
                  </a:lnTo>
                  <a:lnTo>
                    <a:pt x="23" y="39"/>
                  </a:lnTo>
                  <a:lnTo>
                    <a:pt x="45" y="31"/>
                  </a:lnTo>
                  <a:lnTo>
                    <a:pt x="68" y="22"/>
                  </a:lnTo>
                  <a:lnTo>
                    <a:pt x="97" y="12"/>
                  </a:lnTo>
                  <a:lnTo>
                    <a:pt x="132" y="4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42" y="10"/>
                  </a:lnTo>
                  <a:lnTo>
                    <a:pt x="271" y="26"/>
                  </a:lnTo>
                  <a:lnTo>
                    <a:pt x="297" y="47"/>
                  </a:lnTo>
                  <a:lnTo>
                    <a:pt x="314" y="64"/>
                  </a:lnTo>
                  <a:lnTo>
                    <a:pt x="328" y="82"/>
                  </a:lnTo>
                  <a:lnTo>
                    <a:pt x="335" y="95"/>
                  </a:lnTo>
                  <a:lnTo>
                    <a:pt x="339" y="101"/>
                  </a:lnTo>
                  <a:lnTo>
                    <a:pt x="330" y="97"/>
                  </a:lnTo>
                  <a:lnTo>
                    <a:pt x="302" y="90"/>
                  </a:lnTo>
                  <a:lnTo>
                    <a:pt x="264" y="78"/>
                  </a:lnTo>
                  <a:lnTo>
                    <a:pt x="217" y="66"/>
                  </a:lnTo>
                  <a:lnTo>
                    <a:pt x="161" y="55"/>
                  </a:lnTo>
                  <a:lnTo>
                    <a:pt x="105" y="49"/>
                  </a:lnTo>
                  <a:lnTo>
                    <a:pt x="48" y="4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0" name="Freeform 17"/>
            <p:cNvSpPr>
              <a:spLocks/>
            </p:cNvSpPr>
            <p:nvPr/>
          </p:nvSpPr>
          <p:spPr bwMode="auto">
            <a:xfrm>
              <a:off x="2211" y="2338"/>
              <a:ext cx="136" cy="38"/>
            </a:xfrm>
            <a:custGeom>
              <a:avLst/>
              <a:gdLst>
                <a:gd name="T0" fmla="*/ 0 w 215"/>
                <a:gd name="T1" fmla="*/ 1 h 62"/>
                <a:gd name="T2" fmla="*/ 0 w 215"/>
                <a:gd name="T3" fmla="*/ 1 h 62"/>
                <a:gd name="T4" fmla="*/ 1 w 215"/>
                <a:gd name="T5" fmla="*/ 1 h 62"/>
                <a:gd name="T6" fmla="*/ 1 w 215"/>
                <a:gd name="T7" fmla="*/ 1 h 62"/>
                <a:gd name="T8" fmla="*/ 1 w 215"/>
                <a:gd name="T9" fmla="*/ 1 h 62"/>
                <a:gd name="T10" fmla="*/ 1 w 215"/>
                <a:gd name="T11" fmla="*/ 1 h 62"/>
                <a:gd name="T12" fmla="*/ 1 w 215"/>
                <a:gd name="T13" fmla="*/ 1 h 62"/>
                <a:gd name="T14" fmla="*/ 1 w 215"/>
                <a:gd name="T15" fmla="*/ 1 h 62"/>
                <a:gd name="T16" fmla="*/ 1 w 215"/>
                <a:gd name="T17" fmla="*/ 1 h 62"/>
                <a:gd name="T18" fmla="*/ 1 w 215"/>
                <a:gd name="T19" fmla="*/ 0 h 62"/>
                <a:gd name="T20" fmla="*/ 1 w 215"/>
                <a:gd name="T21" fmla="*/ 1 h 62"/>
                <a:gd name="T22" fmla="*/ 1 w 215"/>
                <a:gd name="T23" fmla="*/ 1 h 62"/>
                <a:gd name="T24" fmla="*/ 1 w 215"/>
                <a:gd name="T25" fmla="*/ 1 h 62"/>
                <a:gd name="T26" fmla="*/ 1 w 215"/>
                <a:gd name="T27" fmla="*/ 1 h 62"/>
                <a:gd name="T28" fmla="*/ 1 w 215"/>
                <a:gd name="T29" fmla="*/ 1 h 62"/>
                <a:gd name="T30" fmla="*/ 1 w 215"/>
                <a:gd name="T31" fmla="*/ 1 h 62"/>
                <a:gd name="T32" fmla="*/ 1 w 215"/>
                <a:gd name="T33" fmla="*/ 1 h 62"/>
                <a:gd name="T34" fmla="*/ 1 w 215"/>
                <a:gd name="T35" fmla="*/ 1 h 62"/>
                <a:gd name="T36" fmla="*/ 1 w 215"/>
                <a:gd name="T37" fmla="*/ 1 h 62"/>
                <a:gd name="T38" fmla="*/ 1 w 215"/>
                <a:gd name="T39" fmla="*/ 1 h 62"/>
                <a:gd name="T40" fmla="*/ 1 w 215"/>
                <a:gd name="T41" fmla="*/ 1 h 62"/>
                <a:gd name="T42" fmla="*/ 1 w 215"/>
                <a:gd name="T43" fmla="*/ 1 h 62"/>
                <a:gd name="T44" fmla="*/ 1 w 215"/>
                <a:gd name="T45" fmla="*/ 1 h 62"/>
                <a:gd name="T46" fmla="*/ 1 w 215"/>
                <a:gd name="T47" fmla="*/ 1 h 62"/>
                <a:gd name="T48" fmla="*/ 0 w 215"/>
                <a:gd name="T49" fmla="*/ 1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5"/>
                <a:gd name="T76" fmla="*/ 0 h 62"/>
                <a:gd name="T77" fmla="*/ 215 w 215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5" h="62">
                  <a:moveTo>
                    <a:pt x="0" y="35"/>
                  </a:moveTo>
                  <a:lnTo>
                    <a:pt x="0" y="33"/>
                  </a:lnTo>
                  <a:lnTo>
                    <a:pt x="6" y="29"/>
                  </a:lnTo>
                  <a:lnTo>
                    <a:pt x="13" y="23"/>
                  </a:lnTo>
                  <a:lnTo>
                    <a:pt x="27" y="19"/>
                  </a:lnTo>
                  <a:lnTo>
                    <a:pt x="41" y="14"/>
                  </a:lnTo>
                  <a:lnTo>
                    <a:pt x="60" y="8"/>
                  </a:lnTo>
                  <a:lnTo>
                    <a:pt x="81" y="2"/>
                  </a:lnTo>
                  <a:lnTo>
                    <a:pt x="107" y="2"/>
                  </a:lnTo>
                  <a:lnTo>
                    <a:pt x="130" y="0"/>
                  </a:lnTo>
                  <a:lnTo>
                    <a:pt x="151" y="6"/>
                  </a:lnTo>
                  <a:lnTo>
                    <a:pt x="169" y="16"/>
                  </a:lnTo>
                  <a:lnTo>
                    <a:pt x="186" y="29"/>
                  </a:lnTo>
                  <a:lnTo>
                    <a:pt x="198" y="39"/>
                  </a:lnTo>
                  <a:lnTo>
                    <a:pt x="207" y="50"/>
                  </a:lnTo>
                  <a:lnTo>
                    <a:pt x="211" y="58"/>
                  </a:lnTo>
                  <a:lnTo>
                    <a:pt x="215" y="62"/>
                  </a:lnTo>
                  <a:lnTo>
                    <a:pt x="207" y="58"/>
                  </a:lnTo>
                  <a:lnTo>
                    <a:pt x="192" y="54"/>
                  </a:lnTo>
                  <a:lnTo>
                    <a:pt x="167" y="47"/>
                  </a:lnTo>
                  <a:lnTo>
                    <a:pt x="138" y="41"/>
                  </a:lnTo>
                  <a:lnTo>
                    <a:pt x="101" y="35"/>
                  </a:lnTo>
                  <a:lnTo>
                    <a:pt x="66" y="31"/>
                  </a:lnTo>
                  <a:lnTo>
                    <a:pt x="31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1" name="Freeform 18"/>
            <p:cNvSpPr>
              <a:spLocks/>
            </p:cNvSpPr>
            <p:nvPr/>
          </p:nvSpPr>
          <p:spPr bwMode="auto">
            <a:xfrm>
              <a:off x="1606" y="2355"/>
              <a:ext cx="216" cy="140"/>
            </a:xfrm>
            <a:custGeom>
              <a:avLst/>
              <a:gdLst>
                <a:gd name="T0" fmla="*/ 1 w 347"/>
                <a:gd name="T1" fmla="*/ 1 h 229"/>
                <a:gd name="T2" fmla="*/ 1 w 347"/>
                <a:gd name="T3" fmla="*/ 1 h 229"/>
                <a:gd name="T4" fmla="*/ 1 w 347"/>
                <a:gd name="T5" fmla="*/ 0 h 229"/>
                <a:gd name="T6" fmla="*/ 1 w 347"/>
                <a:gd name="T7" fmla="*/ 0 h 229"/>
                <a:gd name="T8" fmla="*/ 1 w 347"/>
                <a:gd name="T9" fmla="*/ 1 h 229"/>
                <a:gd name="T10" fmla="*/ 1 w 347"/>
                <a:gd name="T11" fmla="*/ 1 h 229"/>
                <a:gd name="T12" fmla="*/ 1 w 347"/>
                <a:gd name="T13" fmla="*/ 1 h 229"/>
                <a:gd name="T14" fmla="*/ 1 w 347"/>
                <a:gd name="T15" fmla="*/ 1 h 229"/>
                <a:gd name="T16" fmla="*/ 1 w 347"/>
                <a:gd name="T17" fmla="*/ 1 h 229"/>
                <a:gd name="T18" fmla="*/ 0 w 347"/>
                <a:gd name="T19" fmla="*/ 1 h 229"/>
                <a:gd name="T20" fmla="*/ 0 w 347"/>
                <a:gd name="T21" fmla="*/ 1 h 229"/>
                <a:gd name="T22" fmla="*/ 1 w 347"/>
                <a:gd name="T23" fmla="*/ 1 h 229"/>
                <a:gd name="T24" fmla="*/ 1 w 347"/>
                <a:gd name="T25" fmla="*/ 1 h 229"/>
                <a:gd name="T26" fmla="*/ 1 w 347"/>
                <a:gd name="T27" fmla="*/ 1 h 229"/>
                <a:gd name="T28" fmla="*/ 1 w 347"/>
                <a:gd name="T29" fmla="*/ 1 h 229"/>
                <a:gd name="T30" fmla="*/ 1 w 347"/>
                <a:gd name="T31" fmla="*/ 1 h 229"/>
                <a:gd name="T32" fmla="*/ 1 w 347"/>
                <a:gd name="T33" fmla="*/ 1 h 229"/>
                <a:gd name="T34" fmla="*/ 1 w 347"/>
                <a:gd name="T35" fmla="*/ 1 h 229"/>
                <a:gd name="T36" fmla="*/ 1 w 347"/>
                <a:gd name="T37" fmla="*/ 1 h 229"/>
                <a:gd name="T38" fmla="*/ 1 w 347"/>
                <a:gd name="T39" fmla="*/ 1 h 229"/>
                <a:gd name="T40" fmla="*/ 1 w 347"/>
                <a:gd name="T41" fmla="*/ 1 h 229"/>
                <a:gd name="T42" fmla="*/ 1 w 347"/>
                <a:gd name="T43" fmla="*/ 1 h 229"/>
                <a:gd name="T44" fmla="*/ 1 w 347"/>
                <a:gd name="T45" fmla="*/ 1 h 229"/>
                <a:gd name="T46" fmla="*/ 1 w 347"/>
                <a:gd name="T47" fmla="*/ 1 h 229"/>
                <a:gd name="T48" fmla="*/ 1 w 347"/>
                <a:gd name="T49" fmla="*/ 1 h 2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7"/>
                <a:gd name="T76" fmla="*/ 0 h 229"/>
                <a:gd name="T77" fmla="*/ 347 w 347"/>
                <a:gd name="T78" fmla="*/ 229 h 2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7" h="229">
                  <a:moveTo>
                    <a:pt x="347" y="4"/>
                  </a:moveTo>
                  <a:lnTo>
                    <a:pt x="332" y="2"/>
                  </a:lnTo>
                  <a:lnTo>
                    <a:pt x="297" y="0"/>
                  </a:lnTo>
                  <a:lnTo>
                    <a:pt x="245" y="0"/>
                  </a:lnTo>
                  <a:lnTo>
                    <a:pt x="186" y="8"/>
                  </a:lnTo>
                  <a:lnTo>
                    <a:pt x="124" y="18"/>
                  </a:lnTo>
                  <a:lnTo>
                    <a:pt x="70" y="37"/>
                  </a:lnTo>
                  <a:lnTo>
                    <a:pt x="27" y="68"/>
                  </a:lnTo>
                  <a:lnTo>
                    <a:pt x="6" y="113"/>
                  </a:lnTo>
                  <a:lnTo>
                    <a:pt x="0" y="153"/>
                  </a:lnTo>
                  <a:lnTo>
                    <a:pt x="0" y="186"/>
                  </a:lnTo>
                  <a:lnTo>
                    <a:pt x="2" y="208"/>
                  </a:lnTo>
                  <a:lnTo>
                    <a:pt x="12" y="223"/>
                  </a:lnTo>
                  <a:lnTo>
                    <a:pt x="20" y="229"/>
                  </a:lnTo>
                  <a:lnTo>
                    <a:pt x="31" y="229"/>
                  </a:lnTo>
                  <a:lnTo>
                    <a:pt x="41" y="225"/>
                  </a:lnTo>
                  <a:lnTo>
                    <a:pt x="51" y="219"/>
                  </a:lnTo>
                  <a:lnTo>
                    <a:pt x="62" y="202"/>
                  </a:lnTo>
                  <a:lnTo>
                    <a:pt x="84" y="177"/>
                  </a:lnTo>
                  <a:lnTo>
                    <a:pt x="111" y="142"/>
                  </a:lnTo>
                  <a:lnTo>
                    <a:pt x="146" y="105"/>
                  </a:lnTo>
                  <a:lnTo>
                    <a:pt x="186" y="68"/>
                  </a:lnTo>
                  <a:lnTo>
                    <a:pt x="235" y="37"/>
                  </a:lnTo>
                  <a:lnTo>
                    <a:pt x="287" y="14"/>
                  </a:lnTo>
                  <a:lnTo>
                    <a:pt x="347" y="4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2" name="Freeform 19"/>
            <p:cNvSpPr>
              <a:spLocks/>
            </p:cNvSpPr>
            <p:nvPr/>
          </p:nvSpPr>
          <p:spPr bwMode="auto">
            <a:xfrm>
              <a:off x="1611" y="2359"/>
              <a:ext cx="190" cy="122"/>
            </a:xfrm>
            <a:custGeom>
              <a:avLst/>
              <a:gdLst>
                <a:gd name="T0" fmla="*/ 1 w 300"/>
                <a:gd name="T1" fmla="*/ 1 h 200"/>
                <a:gd name="T2" fmla="*/ 1 w 300"/>
                <a:gd name="T3" fmla="*/ 0 h 200"/>
                <a:gd name="T4" fmla="*/ 1 w 300"/>
                <a:gd name="T5" fmla="*/ 0 h 200"/>
                <a:gd name="T6" fmla="*/ 1 w 300"/>
                <a:gd name="T7" fmla="*/ 1 h 200"/>
                <a:gd name="T8" fmla="*/ 1 w 300"/>
                <a:gd name="T9" fmla="*/ 1 h 200"/>
                <a:gd name="T10" fmla="*/ 1 w 300"/>
                <a:gd name="T11" fmla="*/ 1 h 200"/>
                <a:gd name="T12" fmla="*/ 1 w 300"/>
                <a:gd name="T13" fmla="*/ 1 h 200"/>
                <a:gd name="T14" fmla="*/ 1 w 300"/>
                <a:gd name="T15" fmla="*/ 1 h 200"/>
                <a:gd name="T16" fmla="*/ 1 w 300"/>
                <a:gd name="T17" fmla="*/ 1 h 200"/>
                <a:gd name="T18" fmla="*/ 0 w 300"/>
                <a:gd name="T19" fmla="*/ 1 h 200"/>
                <a:gd name="T20" fmla="*/ 0 w 300"/>
                <a:gd name="T21" fmla="*/ 1 h 200"/>
                <a:gd name="T22" fmla="*/ 1 w 300"/>
                <a:gd name="T23" fmla="*/ 1 h 200"/>
                <a:gd name="T24" fmla="*/ 1 w 300"/>
                <a:gd name="T25" fmla="*/ 1 h 200"/>
                <a:gd name="T26" fmla="*/ 1 w 300"/>
                <a:gd name="T27" fmla="*/ 1 h 200"/>
                <a:gd name="T28" fmla="*/ 1 w 300"/>
                <a:gd name="T29" fmla="*/ 1 h 200"/>
                <a:gd name="T30" fmla="*/ 1 w 300"/>
                <a:gd name="T31" fmla="*/ 1 h 200"/>
                <a:gd name="T32" fmla="*/ 1 w 300"/>
                <a:gd name="T33" fmla="*/ 1 h 200"/>
                <a:gd name="T34" fmla="*/ 1 w 300"/>
                <a:gd name="T35" fmla="*/ 1 h 200"/>
                <a:gd name="T36" fmla="*/ 1 w 300"/>
                <a:gd name="T37" fmla="*/ 1 h 200"/>
                <a:gd name="T38" fmla="*/ 1 w 300"/>
                <a:gd name="T39" fmla="*/ 1 h 200"/>
                <a:gd name="T40" fmla="*/ 1 w 300"/>
                <a:gd name="T41" fmla="*/ 1 h 200"/>
                <a:gd name="T42" fmla="*/ 1 w 300"/>
                <a:gd name="T43" fmla="*/ 1 h 200"/>
                <a:gd name="T44" fmla="*/ 1 w 300"/>
                <a:gd name="T45" fmla="*/ 1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200"/>
                <a:gd name="T71" fmla="*/ 300 w 300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200">
                  <a:moveTo>
                    <a:pt x="300" y="2"/>
                  </a:moveTo>
                  <a:lnTo>
                    <a:pt x="287" y="0"/>
                  </a:lnTo>
                  <a:lnTo>
                    <a:pt x="256" y="0"/>
                  </a:lnTo>
                  <a:lnTo>
                    <a:pt x="211" y="2"/>
                  </a:lnTo>
                  <a:lnTo>
                    <a:pt x="161" y="10"/>
                  </a:lnTo>
                  <a:lnTo>
                    <a:pt x="107" y="19"/>
                  </a:lnTo>
                  <a:lnTo>
                    <a:pt x="60" y="39"/>
                  </a:lnTo>
                  <a:lnTo>
                    <a:pt x="25" y="64"/>
                  </a:lnTo>
                  <a:lnTo>
                    <a:pt x="8" y="103"/>
                  </a:lnTo>
                  <a:lnTo>
                    <a:pt x="0" y="136"/>
                  </a:lnTo>
                  <a:lnTo>
                    <a:pt x="0" y="163"/>
                  </a:lnTo>
                  <a:lnTo>
                    <a:pt x="2" y="180"/>
                  </a:lnTo>
                  <a:lnTo>
                    <a:pt x="10" y="194"/>
                  </a:lnTo>
                  <a:lnTo>
                    <a:pt x="23" y="200"/>
                  </a:lnTo>
                  <a:lnTo>
                    <a:pt x="41" y="192"/>
                  </a:lnTo>
                  <a:lnTo>
                    <a:pt x="52" y="176"/>
                  </a:lnTo>
                  <a:lnTo>
                    <a:pt x="72" y="153"/>
                  </a:lnTo>
                  <a:lnTo>
                    <a:pt x="95" y="122"/>
                  </a:lnTo>
                  <a:lnTo>
                    <a:pt x="128" y="91"/>
                  </a:lnTo>
                  <a:lnTo>
                    <a:pt x="163" y="58"/>
                  </a:lnTo>
                  <a:lnTo>
                    <a:pt x="205" y="31"/>
                  </a:lnTo>
                  <a:lnTo>
                    <a:pt x="250" y="10"/>
                  </a:lnTo>
                  <a:lnTo>
                    <a:pt x="300" y="2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3" name="Freeform 20"/>
            <p:cNvSpPr>
              <a:spLocks/>
            </p:cNvSpPr>
            <p:nvPr/>
          </p:nvSpPr>
          <p:spPr bwMode="auto">
            <a:xfrm>
              <a:off x="1618" y="2361"/>
              <a:ext cx="159" cy="105"/>
            </a:xfrm>
            <a:custGeom>
              <a:avLst/>
              <a:gdLst>
                <a:gd name="T0" fmla="*/ 1 w 254"/>
                <a:gd name="T1" fmla="*/ 0 h 169"/>
                <a:gd name="T2" fmla="*/ 1 w 254"/>
                <a:gd name="T3" fmla="*/ 0 h 169"/>
                <a:gd name="T4" fmla="*/ 1 w 254"/>
                <a:gd name="T5" fmla="*/ 0 h 169"/>
                <a:gd name="T6" fmla="*/ 1 w 254"/>
                <a:gd name="T7" fmla="*/ 1 h 169"/>
                <a:gd name="T8" fmla="*/ 1 w 254"/>
                <a:gd name="T9" fmla="*/ 1 h 169"/>
                <a:gd name="T10" fmla="*/ 1 w 254"/>
                <a:gd name="T11" fmla="*/ 1 h 169"/>
                <a:gd name="T12" fmla="*/ 1 w 254"/>
                <a:gd name="T13" fmla="*/ 1 h 169"/>
                <a:gd name="T14" fmla="*/ 1 w 254"/>
                <a:gd name="T15" fmla="*/ 1 h 169"/>
                <a:gd name="T16" fmla="*/ 1 w 254"/>
                <a:gd name="T17" fmla="*/ 1 h 169"/>
                <a:gd name="T18" fmla="*/ 0 w 254"/>
                <a:gd name="T19" fmla="*/ 1 h 169"/>
                <a:gd name="T20" fmla="*/ 0 w 254"/>
                <a:gd name="T21" fmla="*/ 1 h 169"/>
                <a:gd name="T22" fmla="*/ 1 w 254"/>
                <a:gd name="T23" fmla="*/ 1 h 169"/>
                <a:gd name="T24" fmla="*/ 1 w 254"/>
                <a:gd name="T25" fmla="*/ 1 h 169"/>
                <a:gd name="T26" fmla="*/ 1 w 254"/>
                <a:gd name="T27" fmla="*/ 1 h 169"/>
                <a:gd name="T28" fmla="*/ 1 w 254"/>
                <a:gd name="T29" fmla="*/ 1 h 169"/>
                <a:gd name="T30" fmla="*/ 1 w 254"/>
                <a:gd name="T31" fmla="*/ 1 h 169"/>
                <a:gd name="T32" fmla="*/ 1 w 254"/>
                <a:gd name="T33" fmla="*/ 1 h 169"/>
                <a:gd name="T34" fmla="*/ 1 w 254"/>
                <a:gd name="T35" fmla="*/ 1 h 169"/>
                <a:gd name="T36" fmla="*/ 1 w 254"/>
                <a:gd name="T37" fmla="*/ 1 h 169"/>
                <a:gd name="T38" fmla="*/ 1 w 254"/>
                <a:gd name="T39" fmla="*/ 1 h 169"/>
                <a:gd name="T40" fmla="*/ 1 w 254"/>
                <a:gd name="T41" fmla="*/ 1 h 169"/>
                <a:gd name="T42" fmla="*/ 1 w 254"/>
                <a:gd name="T43" fmla="*/ 1 h 169"/>
                <a:gd name="T44" fmla="*/ 1 w 25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69"/>
                <a:gd name="T71" fmla="*/ 254 w 254"/>
                <a:gd name="T72" fmla="*/ 169 h 1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69">
                  <a:moveTo>
                    <a:pt x="254" y="0"/>
                  </a:moveTo>
                  <a:lnTo>
                    <a:pt x="242" y="0"/>
                  </a:lnTo>
                  <a:lnTo>
                    <a:pt x="215" y="0"/>
                  </a:lnTo>
                  <a:lnTo>
                    <a:pt x="176" y="4"/>
                  </a:lnTo>
                  <a:lnTo>
                    <a:pt x="133" y="11"/>
                  </a:lnTo>
                  <a:lnTo>
                    <a:pt x="87" y="21"/>
                  </a:lnTo>
                  <a:lnTo>
                    <a:pt x="48" y="39"/>
                  </a:lnTo>
                  <a:lnTo>
                    <a:pt x="17" y="60"/>
                  </a:lnTo>
                  <a:lnTo>
                    <a:pt x="5" y="89"/>
                  </a:lnTo>
                  <a:lnTo>
                    <a:pt x="0" y="116"/>
                  </a:lnTo>
                  <a:lnTo>
                    <a:pt x="0" y="139"/>
                  </a:lnTo>
                  <a:lnTo>
                    <a:pt x="1" y="153"/>
                  </a:lnTo>
                  <a:lnTo>
                    <a:pt x="7" y="165"/>
                  </a:lnTo>
                  <a:lnTo>
                    <a:pt x="21" y="169"/>
                  </a:lnTo>
                  <a:lnTo>
                    <a:pt x="34" y="163"/>
                  </a:lnTo>
                  <a:lnTo>
                    <a:pt x="42" y="151"/>
                  </a:lnTo>
                  <a:lnTo>
                    <a:pt x="60" y="132"/>
                  </a:lnTo>
                  <a:lnTo>
                    <a:pt x="81" y="105"/>
                  </a:lnTo>
                  <a:lnTo>
                    <a:pt x="110" y="77"/>
                  </a:lnTo>
                  <a:lnTo>
                    <a:pt x="139" y="48"/>
                  </a:lnTo>
                  <a:lnTo>
                    <a:pt x="176" y="25"/>
                  </a:lnTo>
                  <a:lnTo>
                    <a:pt x="213" y="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4" name="Freeform 21"/>
            <p:cNvSpPr>
              <a:spLocks/>
            </p:cNvSpPr>
            <p:nvPr/>
          </p:nvSpPr>
          <p:spPr bwMode="auto">
            <a:xfrm>
              <a:off x="1624" y="2364"/>
              <a:ext cx="131" cy="86"/>
            </a:xfrm>
            <a:custGeom>
              <a:avLst/>
              <a:gdLst>
                <a:gd name="T0" fmla="*/ 1 w 210"/>
                <a:gd name="T1" fmla="*/ 0 h 139"/>
                <a:gd name="T2" fmla="*/ 1 w 210"/>
                <a:gd name="T3" fmla="*/ 0 h 139"/>
                <a:gd name="T4" fmla="*/ 1 w 210"/>
                <a:gd name="T5" fmla="*/ 1 h 139"/>
                <a:gd name="T6" fmla="*/ 1 w 210"/>
                <a:gd name="T7" fmla="*/ 1 h 139"/>
                <a:gd name="T8" fmla="*/ 1 w 210"/>
                <a:gd name="T9" fmla="*/ 1 h 139"/>
                <a:gd name="T10" fmla="*/ 1 w 210"/>
                <a:gd name="T11" fmla="*/ 1 h 139"/>
                <a:gd name="T12" fmla="*/ 1 w 210"/>
                <a:gd name="T13" fmla="*/ 1 h 139"/>
                <a:gd name="T14" fmla="*/ 1 w 210"/>
                <a:gd name="T15" fmla="*/ 1 h 139"/>
                <a:gd name="T16" fmla="*/ 1 w 210"/>
                <a:gd name="T17" fmla="*/ 1 h 139"/>
                <a:gd name="T18" fmla="*/ 1 w 210"/>
                <a:gd name="T19" fmla="*/ 1 h 139"/>
                <a:gd name="T20" fmla="*/ 0 w 210"/>
                <a:gd name="T21" fmla="*/ 1 h 139"/>
                <a:gd name="T22" fmla="*/ 0 w 210"/>
                <a:gd name="T23" fmla="*/ 1 h 139"/>
                <a:gd name="T24" fmla="*/ 1 w 210"/>
                <a:gd name="T25" fmla="*/ 1 h 139"/>
                <a:gd name="T26" fmla="*/ 1 w 210"/>
                <a:gd name="T27" fmla="*/ 1 h 139"/>
                <a:gd name="T28" fmla="*/ 1 w 210"/>
                <a:gd name="T29" fmla="*/ 1 h 139"/>
                <a:gd name="T30" fmla="*/ 1 w 210"/>
                <a:gd name="T31" fmla="*/ 1 h 139"/>
                <a:gd name="T32" fmla="*/ 1 w 210"/>
                <a:gd name="T33" fmla="*/ 1 h 139"/>
                <a:gd name="T34" fmla="*/ 1 w 210"/>
                <a:gd name="T35" fmla="*/ 1 h 139"/>
                <a:gd name="T36" fmla="*/ 1 w 210"/>
                <a:gd name="T37" fmla="*/ 1 h 139"/>
                <a:gd name="T38" fmla="*/ 1 w 210"/>
                <a:gd name="T39" fmla="*/ 1 h 139"/>
                <a:gd name="T40" fmla="*/ 1 w 210"/>
                <a:gd name="T41" fmla="*/ 1 h 139"/>
                <a:gd name="T42" fmla="*/ 1 w 210"/>
                <a:gd name="T43" fmla="*/ 1 h 139"/>
                <a:gd name="T44" fmla="*/ 1 w 210"/>
                <a:gd name="T45" fmla="*/ 0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139"/>
                <a:gd name="T71" fmla="*/ 210 w 210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139">
                  <a:moveTo>
                    <a:pt x="210" y="0"/>
                  </a:moveTo>
                  <a:lnTo>
                    <a:pt x="200" y="0"/>
                  </a:lnTo>
                  <a:lnTo>
                    <a:pt x="179" y="2"/>
                  </a:lnTo>
                  <a:lnTo>
                    <a:pt x="146" y="7"/>
                  </a:lnTo>
                  <a:lnTo>
                    <a:pt x="111" y="17"/>
                  </a:lnTo>
                  <a:lnTo>
                    <a:pt x="72" y="27"/>
                  </a:lnTo>
                  <a:lnTo>
                    <a:pt x="41" y="42"/>
                  </a:lnTo>
                  <a:lnTo>
                    <a:pt x="18" y="60"/>
                  </a:lnTo>
                  <a:lnTo>
                    <a:pt x="8" y="85"/>
                  </a:lnTo>
                  <a:lnTo>
                    <a:pt x="2" y="104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6" y="137"/>
                  </a:lnTo>
                  <a:lnTo>
                    <a:pt x="14" y="139"/>
                  </a:lnTo>
                  <a:lnTo>
                    <a:pt x="25" y="137"/>
                  </a:lnTo>
                  <a:lnTo>
                    <a:pt x="31" y="126"/>
                  </a:lnTo>
                  <a:lnTo>
                    <a:pt x="47" y="110"/>
                  </a:lnTo>
                  <a:lnTo>
                    <a:pt x="66" y="89"/>
                  </a:lnTo>
                  <a:lnTo>
                    <a:pt x="91" y="66"/>
                  </a:lnTo>
                  <a:lnTo>
                    <a:pt x="117" y="42"/>
                  </a:lnTo>
                  <a:lnTo>
                    <a:pt x="148" y="21"/>
                  </a:lnTo>
                  <a:lnTo>
                    <a:pt x="177" y="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5" name="Freeform 22"/>
            <p:cNvSpPr>
              <a:spLocks/>
            </p:cNvSpPr>
            <p:nvPr/>
          </p:nvSpPr>
          <p:spPr bwMode="auto">
            <a:xfrm>
              <a:off x="1630" y="2369"/>
              <a:ext cx="102" cy="67"/>
            </a:xfrm>
            <a:custGeom>
              <a:avLst/>
              <a:gdLst>
                <a:gd name="T0" fmla="*/ 1 w 163"/>
                <a:gd name="T1" fmla="*/ 0 h 109"/>
                <a:gd name="T2" fmla="*/ 1 w 163"/>
                <a:gd name="T3" fmla="*/ 0 h 109"/>
                <a:gd name="T4" fmla="*/ 1 w 163"/>
                <a:gd name="T5" fmla="*/ 1 h 109"/>
                <a:gd name="T6" fmla="*/ 1 w 163"/>
                <a:gd name="T7" fmla="*/ 1 h 109"/>
                <a:gd name="T8" fmla="*/ 1 w 163"/>
                <a:gd name="T9" fmla="*/ 1 h 109"/>
                <a:gd name="T10" fmla="*/ 1 w 163"/>
                <a:gd name="T11" fmla="*/ 1 h 109"/>
                <a:gd name="T12" fmla="*/ 1 w 163"/>
                <a:gd name="T13" fmla="*/ 1 h 109"/>
                <a:gd name="T14" fmla="*/ 1 w 163"/>
                <a:gd name="T15" fmla="*/ 1 h 109"/>
                <a:gd name="T16" fmla="*/ 1 w 163"/>
                <a:gd name="T17" fmla="*/ 1 h 109"/>
                <a:gd name="T18" fmla="*/ 0 w 163"/>
                <a:gd name="T19" fmla="*/ 1 h 109"/>
                <a:gd name="T20" fmla="*/ 1 w 163"/>
                <a:gd name="T21" fmla="*/ 1 h 109"/>
                <a:gd name="T22" fmla="*/ 1 w 163"/>
                <a:gd name="T23" fmla="*/ 1 h 109"/>
                <a:gd name="T24" fmla="*/ 1 w 163"/>
                <a:gd name="T25" fmla="*/ 1 h 109"/>
                <a:gd name="T26" fmla="*/ 1 w 163"/>
                <a:gd name="T27" fmla="*/ 1 h 109"/>
                <a:gd name="T28" fmla="*/ 1 w 163"/>
                <a:gd name="T29" fmla="*/ 1 h 109"/>
                <a:gd name="T30" fmla="*/ 1 w 163"/>
                <a:gd name="T31" fmla="*/ 1 h 109"/>
                <a:gd name="T32" fmla="*/ 1 w 163"/>
                <a:gd name="T33" fmla="*/ 1 h 109"/>
                <a:gd name="T34" fmla="*/ 1 w 163"/>
                <a:gd name="T35" fmla="*/ 1 h 109"/>
                <a:gd name="T36" fmla="*/ 1 w 163"/>
                <a:gd name="T37" fmla="*/ 1 h 109"/>
                <a:gd name="T38" fmla="*/ 1 w 163"/>
                <a:gd name="T39" fmla="*/ 1 h 109"/>
                <a:gd name="T40" fmla="*/ 1 w 163"/>
                <a:gd name="T41" fmla="*/ 1 h 109"/>
                <a:gd name="T42" fmla="*/ 1 w 163"/>
                <a:gd name="T43" fmla="*/ 1 h 109"/>
                <a:gd name="T44" fmla="*/ 1 w 163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3"/>
                <a:gd name="T70" fmla="*/ 0 h 109"/>
                <a:gd name="T71" fmla="*/ 163 w 163"/>
                <a:gd name="T72" fmla="*/ 109 h 1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3" h="109">
                  <a:moveTo>
                    <a:pt x="163" y="0"/>
                  </a:moveTo>
                  <a:lnTo>
                    <a:pt x="155" y="0"/>
                  </a:lnTo>
                  <a:lnTo>
                    <a:pt x="138" y="4"/>
                  </a:lnTo>
                  <a:lnTo>
                    <a:pt x="112" y="10"/>
                  </a:lnTo>
                  <a:lnTo>
                    <a:pt x="85" y="20"/>
                  </a:lnTo>
                  <a:lnTo>
                    <a:pt x="56" y="30"/>
                  </a:lnTo>
                  <a:lnTo>
                    <a:pt x="31" y="41"/>
                  </a:lnTo>
                  <a:lnTo>
                    <a:pt x="12" y="55"/>
                  </a:lnTo>
                  <a:lnTo>
                    <a:pt x="4" y="7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101"/>
                  </a:lnTo>
                  <a:lnTo>
                    <a:pt x="6" y="107"/>
                  </a:lnTo>
                  <a:lnTo>
                    <a:pt x="12" y="109"/>
                  </a:lnTo>
                  <a:lnTo>
                    <a:pt x="19" y="107"/>
                  </a:lnTo>
                  <a:lnTo>
                    <a:pt x="25" y="99"/>
                  </a:lnTo>
                  <a:lnTo>
                    <a:pt x="37" y="86"/>
                  </a:lnTo>
                  <a:lnTo>
                    <a:pt x="52" y="68"/>
                  </a:lnTo>
                  <a:lnTo>
                    <a:pt x="74" y="51"/>
                  </a:lnTo>
                  <a:lnTo>
                    <a:pt x="95" y="30"/>
                  </a:lnTo>
                  <a:lnTo>
                    <a:pt x="118" y="14"/>
                  </a:lnTo>
                  <a:lnTo>
                    <a:pt x="140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6" name="Freeform 23"/>
            <p:cNvSpPr>
              <a:spLocks/>
            </p:cNvSpPr>
            <p:nvPr/>
          </p:nvSpPr>
          <p:spPr bwMode="auto">
            <a:xfrm>
              <a:off x="1822" y="2343"/>
              <a:ext cx="399" cy="149"/>
            </a:xfrm>
            <a:custGeom>
              <a:avLst/>
              <a:gdLst>
                <a:gd name="T0" fmla="*/ 1 w 638"/>
                <a:gd name="T1" fmla="*/ 1 h 242"/>
                <a:gd name="T2" fmla="*/ 1 w 638"/>
                <a:gd name="T3" fmla="*/ 1 h 242"/>
                <a:gd name="T4" fmla="*/ 1 w 638"/>
                <a:gd name="T5" fmla="*/ 1 h 242"/>
                <a:gd name="T6" fmla="*/ 1 w 638"/>
                <a:gd name="T7" fmla="*/ 1 h 242"/>
                <a:gd name="T8" fmla="*/ 1 w 638"/>
                <a:gd name="T9" fmla="*/ 1 h 242"/>
                <a:gd name="T10" fmla="*/ 1 w 638"/>
                <a:gd name="T11" fmla="*/ 1 h 242"/>
                <a:gd name="T12" fmla="*/ 1 w 638"/>
                <a:gd name="T13" fmla="*/ 0 h 242"/>
                <a:gd name="T14" fmla="*/ 1 w 638"/>
                <a:gd name="T15" fmla="*/ 1 h 242"/>
                <a:gd name="T16" fmla="*/ 1 w 638"/>
                <a:gd name="T17" fmla="*/ 1 h 242"/>
                <a:gd name="T18" fmla="*/ 1 w 638"/>
                <a:gd name="T19" fmla="*/ 1 h 242"/>
                <a:gd name="T20" fmla="*/ 1 w 638"/>
                <a:gd name="T21" fmla="*/ 1 h 242"/>
                <a:gd name="T22" fmla="*/ 1 w 638"/>
                <a:gd name="T23" fmla="*/ 1 h 242"/>
                <a:gd name="T24" fmla="*/ 1 w 638"/>
                <a:gd name="T25" fmla="*/ 1 h 242"/>
                <a:gd name="T26" fmla="*/ 0 w 638"/>
                <a:gd name="T27" fmla="*/ 1 h 242"/>
                <a:gd name="T28" fmla="*/ 1 w 638"/>
                <a:gd name="T29" fmla="*/ 1 h 242"/>
                <a:gd name="T30" fmla="*/ 1 w 638"/>
                <a:gd name="T31" fmla="*/ 1 h 242"/>
                <a:gd name="T32" fmla="*/ 1 w 638"/>
                <a:gd name="T33" fmla="*/ 1 h 242"/>
                <a:gd name="T34" fmla="*/ 1 w 638"/>
                <a:gd name="T35" fmla="*/ 1 h 242"/>
                <a:gd name="T36" fmla="*/ 1 w 638"/>
                <a:gd name="T37" fmla="*/ 1 h 242"/>
                <a:gd name="T38" fmla="*/ 1 w 638"/>
                <a:gd name="T39" fmla="*/ 1 h 242"/>
                <a:gd name="T40" fmla="*/ 1 w 638"/>
                <a:gd name="T41" fmla="*/ 1 h 242"/>
                <a:gd name="T42" fmla="*/ 1 w 638"/>
                <a:gd name="T43" fmla="*/ 1 h 242"/>
                <a:gd name="T44" fmla="*/ 1 w 638"/>
                <a:gd name="T45" fmla="*/ 1 h 242"/>
                <a:gd name="T46" fmla="*/ 1 w 638"/>
                <a:gd name="T47" fmla="*/ 1 h 242"/>
                <a:gd name="T48" fmla="*/ 1 w 638"/>
                <a:gd name="T49" fmla="*/ 1 h 242"/>
                <a:gd name="T50" fmla="*/ 1 w 638"/>
                <a:gd name="T51" fmla="*/ 1 h 242"/>
                <a:gd name="T52" fmla="*/ 1 w 638"/>
                <a:gd name="T53" fmla="*/ 1 h 242"/>
                <a:gd name="T54" fmla="*/ 1 w 638"/>
                <a:gd name="T55" fmla="*/ 1 h 242"/>
                <a:gd name="T56" fmla="*/ 1 w 638"/>
                <a:gd name="T57" fmla="*/ 1 h 242"/>
                <a:gd name="T58" fmla="*/ 1 w 638"/>
                <a:gd name="T59" fmla="*/ 1 h 242"/>
                <a:gd name="T60" fmla="*/ 1 w 638"/>
                <a:gd name="T61" fmla="*/ 1 h 242"/>
                <a:gd name="T62" fmla="*/ 1 w 638"/>
                <a:gd name="T63" fmla="*/ 1 h 242"/>
                <a:gd name="T64" fmla="*/ 1 w 638"/>
                <a:gd name="T65" fmla="*/ 1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8"/>
                <a:gd name="T100" fmla="*/ 0 h 242"/>
                <a:gd name="T101" fmla="*/ 638 w 638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8" h="242">
                  <a:moveTo>
                    <a:pt x="439" y="60"/>
                  </a:moveTo>
                  <a:lnTo>
                    <a:pt x="423" y="54"/>
                  </a:lnTo>
                  <a:lnTo>
                    <a:pt x="386" y="44"/>
                  </a:lnTo>
                  <a:lnTo>
                    <a:pt x="334" y="31"/>
                  </a:lnTo>
                  <a:lnTo>
                    <a:pt x="272" y="17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97" y="2"/>
                  </a:lnTo>
                  <a:lnTo>
                    <a:pt x="68" y="17"/>
                  </a:lnTo>
                  <a:lnTo>
                    <a:pt x="49" y="37"/>
                  </a:lnTo>
                  <a:lnTo>
                    <a:pt x="31" y="58"/>
                  </a:lnTo>
                  <a:lnTo>
                    <a:pt x="16" y="79"/>
                  </a:lnTo>
                  <a:lnTo>
                    <a:pt x="6" y="103"/>
                  </a:lnTo>
                  <a:lnTo>
                    <a:pt x="0" y="122"/>
                  </a:lnTo>
                  <a:lnTo>
                    <a:pt x="4" y="141"/>
                  </a:lnTo>
                  <a:lnTo>
                    <a:pt x="16" y="155"/>
                  </a:lnTo>
                  <a:lnTo>
                    <a:pt x="39" y="165"/>
                  </a:lnTo>
                  <a:lnTo>
                    <a:pt x="86" y="172"/>
                  </a:lnTo>
                  <a:lnTo>
                    <a:pt x="167" y="188"/>
                  </a:lnTo>
                  <a:lnTo>
                    <a:pt x="268" y="203"/>
                  </a:lnTo>
                  <a:lnTo>
                    <a:pt x="377" y="223"/>
                  </a:lnTo>
                  <a:lnTo>
                    <a:pt x="479" y="234"/>
                  </a:lnTo>
                  <a:lnTo>
                    <a:pt x="565" y="242"/>
                  </a:lnTo>
                  <a:lnTo>
                    <a:pt x="621" y="240"/>
                  </a:lnTo>
                  <a:lnTo>
                    <a:pt x="638" y="227"/>
                  </a:lnTo>
                  <a:lnTo>
                    <a:pt x="625" y="203"/>
                  </a:lnTo>
                  <a:lnTo>
                    <a:pt x="607" y="180"/>
                  </a:lnTo>
                  <a:lnTo>
                    <a:pt x="584" y="157"/>
                  </a:lnTo>
                  <a:lnTo>
                    <a:pt x="561" y="134"/>
                  </a:lnTo>
                  <a:lnTo>
                    <a:pt x="530" y="110"/>
                  </a:lnTo>
                  <a:lnTo>
                    <a:pt x="501" y="91"/>
                  </a:lnTo>
                  <a:lnTo>
                    <a:pt x="470" y="74"/>
                  </a:lnTo>
                  <a:lnTo>
                    <a:pt x="439" y="60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7" name="Freeform 24"/>
            <p:cNvSpPr>
              <a:spLocks/>
            </p:cNvSpPr>
            <p:nvPr/>
          </p:nvSpPr>
          <p:spPr bwMode="auto">
            <a:xfrm>
              <a:off x="1856" y="2354"/>
              <a:ext cx="333" cy="125"/>
            </a:xfrm>
            <a:custGeom>
              <a:avLst/>
              <a:gdLst>
                <a:gd name="T0" fmla="*/ 1 w 531"/>
                <a:gd name="T1" fmla="*/ 1 h 206"/>
                <a:gd name="T2" fmla="*/ 1 w 531"/>
                <a:gd name="T3" fmla="*/ 1 h 206"/>
                <a:gd name="T4" fmla="*/ 1 w 531"/>
                <a:gd name="T5" fmla="*/ 1 h 206"/>
                <a:gd name="T6" fmla="*/ 1 w 531"/>
                <a:gd name="T7" fmla="*/ 1 h 206"/>
                <a:gd name="T8" fmla="*/ 1 w 531"/>
                <a:gd name="T9" fmla="*/ 1 h 206"/>
                <a:gd name="T10" fmla="*/ 1 w 531"/>
                <a:gd name="T11" fmla="*/ 1 h 206"/>
                <a:gd name="T12" fmla="*/ 1 w 531"/>
                <a:gd name="T13" fmla="*/ 0 h 206"/>
                <a:gd name="T14" fmla="*/ 1 w 531"/>
                <a:gd name="T15" fmla="*/ 1 h 206"/>
                <a:gd name="T16" fmla="*/ 1 w 531"/>
                <a:gd name="T17" fmla="*/ 1 h 206"/>
                <a:gd name="T18" fmla="*/ 1 w 531"/>
                <a:gd name="T19" fmla="*/ 1 h 206"/>
                <a:gd name="T20" fmla="*/ 1 w 531"/>
                <a:gd name="T21" fmla="*/ 1 h 206"/>
                <a:gd name="T22" fmla="*/ 1 w 531"/>
                <a:gd name="T23" fmla="*/ 1 h 206"/>
                <a:gd name="T24" fmla="*/ 1 w 531"/>
                <a:gd name="T25" fmla="*/ 1 h 206"/>
                <a:gd name="T26" fmla="*/ 0 w 531"/>
                <a:gd name="T27" fmla="*/ 1 h 206"/>
                <a:gd name="T28" fmla="*/ 1 w 531"/>
                <a:gd name="T29" fmla="*/ 1 h 206"/>
                <a:gd name="T30" fmla="*/ 1 w 531"/>
                <a:gd name="T31" fmla="*/ 1 h 206"/>
                <a:gd name="T32" fmla="*/ 1 w 531"/>
                <a:gd name="T33" fmla="*/ 1 h 206"/>
                <a:gd name="T34" fmla="*/ 1 w 531"/>
                <a:gd name="T35" fmla="*/ 1 h 206"/>
                <a:gd name="T36" fmla="*/ 1 w 531"/>
                <a:gd name="T37" fmla="*/ 1 h 206"/>
                <a:gd name="T38" fmla="*/ 1 w 531"/>
                <a:gd name="T39" fmla="*/ 1 h 206"/>
                <a:gd name="T40" fmla="*/ 1 w 531"/>
                <a:gd name="T41" fmla="*/ 1 h 206"/>
                <a:gd name="T42" fmla="*/ 1 w 531"/>
                <a:gd name="T43" fmla="*/ 1 h 206"/>
                <a:gd name="T44" fmla="*/ 1 w 531"/>
                <a:gd name="T45" fmla="*/ 1 h 206"/>
                <a:gd name="T46" fmla="*/ 1 w 531"/>
                <a:gd name="T47" fmla="*/ 1 h 206"/>
                <a:gd name="T48" fmla="*/ 1 w 531"/>
                <a:gd name="T49" fmla="*/ 1 h 206"/>
                <a:gd name="T50" fmla="*/ 1 w 531"/>
                <a:gd name="T51" fmla="*/ 1 h 206"/>
                <a:gd name="T52" fmla="*/ 1 w 531"/>
                <a:gd name="T53" fmla="*/ 1 h 206"/>
                <a:gd name="T54" fmla="*/ 1 w 531"/>
                <a:gd name="T55" fmla="*/ 1 h 206"/>
                <a:gd name="T56" fmla="*/ 1 w 531"/>
                <a:gd name="T57" fmla="*/ 1 h 206"/>
                <a:gd name="T58" fmla="*/ 1 w 531"/>
                <a:gd name="T59" fmla="*/ 1 h 206"/>
                <a:gd name="T60" fmla="*/ 1 w 531"/>
                <a:gd name="T61" fmla="*/ 1 h 206"/>
                <a:gd name="T62" fmla="*/ 1 w 531"/>
                <a:gd name="T63" fmla="*/ 1 h 206"/>
                <a:gd name="T64" fmla="*/ 1 w 531"/>
                <a:gd name="T65" fmla="*/ 1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1"/>
                <a:gd name="T100" fmla="*/ 0 h 206"/>
                <a:gd name="T101" fmla="*/ 531 w 531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1" h="206">
                  <a:moveTo>
                    <a:pt x="364" y="55"/>
                  </a:moveTo>
                  <a:lnTo>
                    <a:pt x="351" y="51"/>
                  </a:lnTo>
                  <a:lnTo>
                    <a:pt x="320" y="41"/>
                  </a:lnTo>
                  <a:lnTo>
                    <a:pt x="275" y="29"/>
                  </a:lnTo>
                  <a:lnTo>
                    <a:pt x="225" y="18"/>
                  </a:lnTo>
                  <a:lnTo>
                    <a:pt x="170" y="6"/>
                  </a:lnTo>
                  <a:lnTo>
                    <a:pt x="122" y="0"/>
                  </a:lnTo>
                  <a:lnTo>
                    <a:pt x="81" y="2"/>
                  </a:lnTo>
                  <a:lnTo>
                    <a:pt x="58" y="14"/>
                  </a:lnTo>
                  <a:lnTo>
                    <a:pt x="40" y="29"/>
                  </a:lnTo>
                  <a:lnTo>
                    <a:pt x="25" y="49"/>
                  </a:lnTo>
                  <a:lnTo>
                    <a:pt x="11" y="68"/>
                  </a:lnTo>
                  <a:lnTo>
                    <a:pt x="4" y="88"/>
                  </a:lnTo>
                  <a:lnTo>
                    <a:pt x="0" y="103"/>
                  </a:lnTo>
                  <a:lnTo>
                    <a:pt x="2" y="120"/>
                  </a:lnTo>
                  <a:lnTo>
                    <a:pt x="11" y="132"/>
                  </a:lnTo>
                  <a:lnTo>
                    <a:pt x="33" y="140"/>
                  </a:lnTo>
                  <a:lnTo>
                    <a:pt x="71" y="148"/>
                  </a:lnTo>
                  <a:lnTo>
                    <a:pt x="139" y="161"/>
                  </a:lnTo>
                  <a:lnTo>
                    <a:pt x="221" y="175"/>
                  </a:lnTo>
                  <a:lnTo>
                    <a:pt x="312" y="190"/>
                  </a:lnTo>
                  <a:lnTo>
                    <a:pt x="397" y="200"/>
                  </a:lnTo>
                  <a:lnTo>
                    <a:pt x="469" y="206"/>
                  </a:lnTo>
                  <a:lnTo>
                    <a:pt x="516" y="204"/>
                  </a:lnTo>
                  <a:lnTo>
                    <a:pt x="531" y="192"/>
                  </a:lnTo>
                  <a:lnTo>
                    <a:pt x="519" y="171"/>
                  </a:lnTo>
                  <a:lnTo>
                    <a:pt x="504" y="153"/>
                  </a:lnTo>
                  <a:lnTo>
                    <a:pt x="486" y="132"/>
                  </a:lnTo>
                  <a:lnTo>
                    <a:pt x="465" y="115"/>
                  </a:lnTo>
                  <a:lnTo>
                    <a:pt x="440" y="95"/>
                  </a:lnTo>
                  <a:lnTo>
                    <a:pt x="417" y="80"/>
                  </a:lnTo>
                  <a:lnTo>
                    <a:pt x="389" y="64"/>
                  </a:lnTo>
                  <a:lnTo>
                    <a:pt x="364" y="5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8" name="Freeform 25"/>
            <p:cNvSpPr>
              <a:spLocks/>
            </p:cNvSpPr>
            <p:nvPr/>
          </p:nvSpPr>
          <p:spPr bwMode="auto">
            <a:xfrm>
              <a:off x="1889" y="2368"/>
              <a:ext cx="267" cy="98"/>
            </a:xfrm>
            <a:custGeom>
              <a:avLst/>
              <a:gdLst>
                <a:gd name="T0" fmla="*/ 1 w 427"/>
                <a:gd name="T1" fmla="*/ 1 h 159"/>
                <a:gd name="T2" fmla="*/ 1 w 427"/>
                <a:gd name="T3" fmla="*/ 1 h 159"/>
                <a:gd name="T4" fmla="*/ 1 w 427"/>
                <a:gd name="T5" fmla="*/ 1 h 159"/>
                <a:gd name="T6" fmla="*/ 1 w 427"/>
                <a:gd name="T7" fmla="*/ 1 h 159"/>
                <a:gd name="T8" fmla="*/ 1 w 427"/>
                <a:gd name="T9" fmla="*/ 1 h 159"/>
                <a:gd name="T10" fmla="*/ 1 w 427"/>
                <a:gd name="T11" fmla="*/ 1 h 159"/>
                <a:gd name="T12" fmla="*/ 1 w 427"/>
                <a:gd name="T13" fmla="*/ 0 h 159"/>
                <a:gd name="T14" fmla="*/ 1 w 427"/>
                <a:gd name="T15" fmla="*/ 0 h 159"/>
                <a:gd name="T16" fmla="*/ 1 w 427"/>
                <a:gd name="T17" fmla="*/ 1 h 159"/>
                <a:gd name="T18" fmla="*/ 1 w 427"/>
                <a:gd name="T19" fmla="*/ 1 h 159"/>
                <a:gd name="T20" fmla="*/ 1 w 427"/>
                <a:gd name="T21" fmla="*/ 1 h 159"/>
                <a:gd name="T22" fmla="*/ 1 w 427"/>
                <a:gd name="T23" fmla="*/ 1 h 159"/>
                <a:gd name="T24" fmla="*/ 1 w 427"/>
                <a:gd name="T25" fmla="*/ 1 h 159"/>
                <a:gd name="T26" fmla="*/ 0 w 427"/>
                <a:gd name="T27" fmla="*/ 1 h 159"/>
                <a:gd name="T28" fmla="*/ 1 w 427"/>
                <a:gd name="T29" fmla="*/ 1 h 159"/>
                <a:gd name="T30" fmla="*/ 1 w 427"/>
                <a:gd name="T31" fmla="*/ 1 h 159"/>
                <a:gd name="T32" fmla="*/ 1 w 427"/>
                <a:gd name="T33" fmla="*/ 1 h 159"/>
                <a:gd name="T34" fmla="*/ 1 w 427"/>
                <a:gd name="T35" fmla="*/ 1 h 159"/>
                <a:gd name="T36" fmla="*/ 1 w 427"/>
                <a:gd name="T37" fmla="*/ 1 h 159"/>
                <a:gd name="T38" fmla="*/ 1 w 427"/>
                <a:gd name="T39" fmla="*/ 1 h 159"/>
                <a:gd name="T40" fmla="*/ 1 w 427"/>
                <a:gd name="T41" fmla="*/ 1 h 159"/>
                <a:gd name="T42" fmla="*/ 1 w 427"/>
                <a:gd name="T43" fmla="*/ 1 h 159"/>
                <a:gd name="T44" fmla="*/ 1 w 427"/>
                <a:gd name="T45" fmla="*/ 1 h 159"/>
                <a:gd name="T46" fmla="*/ 1 w 427"/>
                <a:gd name="T47" fmla="*/ 1 h 159"/>
                <a:gd name="T48" fmla="*/ 1 w 427"/>
                <a:gd name="T49" fmla="*/ 1 h 159"/>
                <a:gd name="T50" fmla="*/ 1 w 427"/>
                <a:gd name="T51" fmla="*/ 1 h 159"/>
                <a:gd name="T52" fmla="*/ 1 w 427"/>
                <a:gd name="T53" fmla="*/ 1 h 159"/>
                <a:gd name="T54" fmla="*/ 1 w 427"/>
                <a:gd name="T55" fmla="*/ 1 h 159"/>
                <a:gd name="T56" fmla="*/ 1 w 427"/>
                <a:gd name="T57" fmla="*/ 1 h 159"/>
                <a:gd name="T58" fmla="*/ 1 w 427"/>
                <a:gd name="T59" fmla="*/ 1 h 159"/>
                <a:gd name="T60" fmla="*/ 1 w 427"/>
                <a:gd name="T61" fmla="*/ 1 h 159"/>
                <a:gd name="T62" fmla="*/ 1 w 427"/>
                <a:gd name="T63" fmla="*/ 1 h 159"/>
                <a:gd name="T64" fmla="*/ 1 w 427"/>
                <a:gd name="T65" fmla="*/ 1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59"/>
                <a:gd name="T101" fmla="*/ 427 w 427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59">
                  <a:moveTo>
                    <a:pt x="295" y="42"/>
                  </a:moveTo>
                  <a:lnTo>
                    <a:pt x="285" y="38"/>
                  </a:lnTo>
                  <a:lnTo>
                    <a:pt x="260" y="31"/>
                  </a:lnTo>
                  <a:lnTo>
                    <a:pt x="223" y="21"/>
                  </a:lnTo>
                  <a:lnTo>
                    <a:pt x="184" y="13"/>
                  </a:lnTo>
                  <a:lnTo>
                    <a:pt x="140" y="3"/>
                  </a:lnTo>
                  <a:lnTo>
                    <a:pt x="99" y="0"/>
                  </a:lnTo>
                  <a:lnTo>
                    <a:pt x="66" y="0"/>
                  </a:lnTo>
                  <a:lnTo>
                    <a:pt x="47" y="9"/>
                  </a:lnTo>
                  <a:lnTo>
                    <a:pt x="33" y="21"/>
                  </a:lnTo>
                  <a:lnTo>
                    <a:pt x="21" y="36"/>
                  </a:lnTo>
                  <a:lnTo>
                    <a:pt x="10" y="52"/>
                  </a:lnTo>
                  <a:lnTo>
                    <a:pt x="4" y="67"/>
                  </a:lnTo>
                  <a:lnTo>
                    <a:pt x="0" y="79"/>
                  </a:lnTo>
                  <a:lnTo>
                    <a:pt x="4" y="93"/>
                  </a:lnTo>
                  <a:lnTo>
                    <a:pt x="10" y="100"/>
                  </a:lnTo>
                  <a:lnTo>
                    <a:pt x="27" y="108"/>
                  </a:lnTo>
                  <a:lnTo>
                    <a:pt x="56" y="112"/>
                  </a:lnTo>
                  <a:lnTo>
                    <a:pt x="111" y="124"/>
                  </a:lnTo>
                  <a:lnTo>
                    <a:pt x="178" y="135"/>
                  </a:lnTo>
                  <a:lnTo>
                    <a:pt x="252" y="147"/>
                  </a:lnTo>
                  <a:lnTo>
                    <a:pt x="320" y="155"/>
                  </a:lnTo>
                  <a:lnTo>
                    <a:pt x="378" y="159"/>
                  </a:lnTo>
                  <a:lnTo>
                    <a:pt x="415" y="157"/>
                  </a:lnTo>
                  <a:lnTo>
                    <a:pt x="427" y="149"/>
                  </a:lnTo>
                  <a:lnTo>
                    <a:pt x="417" y="133"/>
                  </a:lnTo>
                  <a:lnTo>
                    <a:pt x="405" y="118"/>
                  </a:lnTo>
                  <a:lnTo>
                    <a:pt x="390" y="102"/>
                  </a:lnTo>
                  <a:lnTo>
                    <a:pt x="374" y="87"/>
                  </a:lnTo>
                  <a:lnTo>
                    <a:pt x="355" y="71"/>
                  </a:lnTo>
                  <a:lnTo>
                    <a:pt x="336" y="60"/>
                  </a:lnTo>
                  <a:lnTo>
                    <a:pt x="314" y="48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F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9" name="Freeform 26"/>
            <p:cNvSpPr>
              <a:spLocks/>
            </p:cNvSpPr>
            <p:nvPr/>
          </p:nvSpPr>
          <p:spPr bwMode="auto">
            <a:xfrm>
              <a:off x="1923" y="2380"/>
              <a:ext cx="202" cy="75"/>
            </a:xfrm>
            <a:custGeom>
              <a:avLst/>
              <a:gdLst>
                <a:gd name="T0" fmla="*/ 1 w 322"/>
                <a:gd name="T1" fmla="*/ 1 h 122"/>
                <a:gd name="T2" fmla="*/ 1 w 322"/>
                <a:gd name="T3" fmla="*/ 1 h 122"/>
                <a:gd name="T4" fmla="*/ 1 w 322"/>
                <a:gd name="T5" fmla="*/ 1 h 122"/>
                <a:gd name="T6" fmla="*/ 1 w 322"/>
                <a:gd name="T7" fmla="*/ 1 h 122"/>
                <a:gd name="T8" fmla="*/ 1 w 322"/>
                <a:gd name="T9" fmla="*/ 1 h 122"/>
                <a:gd name="T10" fmla="*/ 1 w 322"/>
                <a:gd name="T11" fmla="*/ 1 h 122"/>
                <a:gd name="T12" fmla="*/ 1 w 322"/>
                <a:gd name="T13" fmla="*/ 0 h 122"/>
                <a:gd name="T14" fmla="*/ 1 w 322"/>
                <a:gd name="T15" fmla="*/ 0 h 122"/>
                <a:gd name="T16" fmla="*/ 1 w 322"/>
                <a:gd name="T17" fmla="*/ 1 h 122"/>
                <a:gd name="T18" fmla="*/ 1 w 322"/>
                <a:gd name="T19" fmla="*/ 1 h 122"/>
                <a:gd name="T20" fmla="*/ 1 w 322"/>
                <a:gd name="T21" fmla="*/ 1 h 122"/>
                <a:gd name="T22" fmla="*/ 1 w 322"/>
                <a:gd name="T23" fmla="*/ 1 h 122"/>
                <a:gd name="T24" fmla="*/ 1 w 322"/>
                <a:gd name="T25" fmla="*/ 1 h 122"/>
                <a:gd name="T26" fmla="*/ 0 w 322"/>
                <a:gd name="T27" fmla="*/ 1 h 122"/>
                <a:gd name="T28" fmla="*/ 1 w 322"/>
                <a:gd name="T29" fmla="*/ 1 h 122"/>
                <a:gd name="T30" fmla="*/ 1 w 322"/>
                <a:gd name="T31" fmla="*/ 1 h 122"/>
                <a:gd name="T32" fmla="*/ 1 w 322"/>
                <a:gd name="T33" fmla="*/ 1 h 122"/>
                <a:gd name="T34" fmla="*/ 1 w 322"/>
                <a:gd name="T35" fmla="*/ 1 h 122"/>
                <a:gd name="T36" fmla="*/ 1 w 322"/>
                <a:gd name="T37" fmla="*/ 1 h 122"/>
                <a:gd name="T38" fmla="*/ 1 w 322"/>
                <a:gd name="T39" fmla="*/ 1 h 122"/>
                <a:gd name="T40" fmla="*/ 1 w 322"/>
                <a:gd name="T41" fmla="*/ 1 h 122"/>
                <a:gd name="T42" fmla="*/ 1 w 322"/>
                <a:gd name="T43" fmla="*/ 1 h 122"/>
                <a:gd name="T44" fmla="*/ 1 w 322"/>
                <a:gd name="T45" fmla="*/ 1 h 122"/>
                <a:gd name="T46" fmla="*/ 1 w 322"/>
                <a:gd name="T47" fmla="*/ 1 h 122"/>
                <a:gd name="T48" fmla="*/ 1 w 322"/>
                <a:gd name="T49" fmla="*/ 1 h 122"/>
                <a:gd name="T50" fmla="*/ 1 w 322"/>
                <a:gd name="T51" fmla="*/ 1 h 122"/>
                <a:gd name="T52" fmla="*/ 1 w 322"/>
                <a:gd name="T53" fmla="*/ 1 h 122"/>
                <a:gd name="T54" fmla="*/ 1 w 322"/>
                <a:gd name="T55" fmla="*/ 1 h 122"/>
                <a:gd name="T56" fmla="*/ 1 w 322"/>
                <a:gd name="T57" fmla="*/ 1 h 122"/>
                <a:gd name="T58" fmla="*/ 1 w 322"/>
                <a:gd name="T59" fmla="*/ 1 h 122"/>
                <a:gd name="T60" fmla="*/ 1 w 322"/>
                <a:gd name="T61" fmla="*/ 1 h 122"/>
                <a:gd name="T62" fmla="*/ 1 w 322"/>
                <a:gd name="T63" fmla="*/ 1 h 122"/>
                <a:gd name="T64" fmla="*/ 1 w 322"/>
                <a:gd name="T65" fmla="*/ 1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2"/>
                <a:gd name="T100" fmla="*/ 0 h 122"/>
                <a:gd name="T101" fmla="*/ 322 w 322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2" h="122">
                  <a:moveTo>
                    <a:pt x="221" y="31"/>
                  </a:moveTo>
                  <a:lnTo>
                    <a:pt x="214" y="27"/>
                  </a:lnTo>
                  <a:lnTo>
                    <a:pt x="194" y="23"/>
                  </a:lnTo>
                  <a:lnTo>
                    <a:pt x="167" y="15"/>
                  </a:lnTo>
                  <a:lnTo>
                    <a:pt x="138" y="10"/>
                  </a:lnTo>
                  <a:lnTo>
                    <a:pt x="105" y="2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37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8" y="39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10" y="76"/>
                  </a:lnTo>
                  <a:lnTo>
                    <a:pt x="22" y="81"/>
                  </a:lnTo>
                  <a:lnTo>
                    <a:pt x="45" y="85"/>
                  </a:lnTo>
                  <a:lnTo>
                    <a:pt x="86" y="93"/>
                  </a:lnTo>
                  <a:lnTo>
                    <a:pt x="134" y="103"/>
                  </a:lnTo>
                  <a:lnTo>
                    <a:pt x="190" y="112"/>
                  </a:lnTo>
                  <a:lnTo>
                    <a:pt x="241" y="118"/>
                  </a:lnTo>
                  <a:lnTo>
                    <a:pt x="285" y="122"/>
                  </a:lnTo>
                  <a:lnTo>
                    <a:pt x="313" y="122"/>
                  </a:lnTo>
                  <a:lnTo>
                    <a:pt x="322" y="116"/>
                  </a:lnTo>
                  <a:lnTo>
                    <a:pt x="314" y="103"/>
                  </a:lnTo>
                  <a:lnTo>
                    <a:pt x="305" y="91"/>
                  </a:lnTo>
                  <a:lnTo>
                    <a:pt x="293" y="77"/>
                  </a:lnTo>
                  <a:lnTo>
                    <a:pt x="282" y="66"/>
                  </a:lnTo>
                  <a:lnTo>
                    <a:pt x="266" y="54"/>
                  </a:lnTo>
                  <a:lnTo>
                    <a:pt x="252" y="45"/>
                  </a:lnTo>
                  <a:lnTo>
                    <a:pt x="237" y="35"/>
                  </a:lnTo>
                  <a:lnTo>
                    <a:pt x="221" y="3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0" name="Freeform 27"/>
            <p:cNvSpPr>
              <a:spLocks/>
            </p:cNvSpPr>
            <p:nvPr/>
          </p:nvSpPr>
          <p:spPr bwMode="auto">
            <a:xfrm>
              <a:off x="1958" y="2391"/>
              <a:ext cx="133" cy="50"/>
            </a:xfrm>
            <a:custGeom>
              <a:avLst/>
              <a:gdLst>
                <a:gd name="T0" fmla="*/ 1 w 213"/>
                <a:gd name="T1" fmla="*/ 1 h 84"/>
                <a:gd name="T2" fmla="*/ 1 w 213"/>
                <a:gd name="T3" fmla="*/ 1 h 84"/>
                <a:gd name="T4" fmla="*/ 1 w 213"/>
                <a:gd name="T5" fmla="*/ 1 h 84"/>
                <a:gd name="T6" fmla="*/ 1 w 213"/>
                <a:gd name="T7" fmla="*/ 1 h 84"/>
                <a:gd name="T8" fmla="*/ 1 w 213"/>
                <a:gd name="T9" fmla="*/ 1 h 84"/>
                <a:gd name="T10" fmla="*/ 1 w 213"/>
                <a:gd name="T11" fmla="*/ 1 h 84"/>
                <a:gd name="T12" fmla="*/ 1 w 213"/>
                <a:gd name="T13" fmla="*/ 0 h 84"/>
                <a:gd name="T14" fmla="*/ 1 w 213"/>
                <a:gd name="T15" fmla="*/ 0 h 84"/>
                <a:gd name="T16" fmla="*/ 1 w 213"/>
                <a:gd name="T17" fmla="*/ 1 h 84"/>
                <a:gd name="T18" fmla="*/ 1 w 213"/>
                <a:gd name="T19" fmla="*/ 1 h 84"/>
                <a:gd name="T20" fmla="*/ 1 w 213"/>
                <a:gd name="T21" fmla="*/ 1 h 84"/>
                <a:gd name="T22" fmla="*/ 0 w 213"/>
                <a:gd name="T23" fmla="*/ 1 h 84"/>
                <a:gd name="T24" fmla="*/ 1 w 213"/>
                <a:gd name="T25" fmla="*/ 1 h 84"/>
                <a:gd name="T26" fmla="*/ 1 w 213"/>
                <a:gd name="T27" fmla="*/ 1 h 84"/>
                <a:gd name="T28" fmla="*/ 1 w 213"/>
                <a:gd name="T29" fmla="*/ 1 h 84"/>
                <a:gd name="T30" fmla="*/ 1 w 213"/>
                <a:gd name="T31" fmla="*/ 1 h 84"/>
                <a:gd name="T32" fmla="*/ 1 w 213"/>
                <a:gd name="T33" fmla="*/ 1 h 84"/>
                <a:gd name="T34" fmla="*/ 1 w 213"/>
                <a:gd name="T35" fmla="*/ 1 h 84"/>
                <a:gd name="T36" fmla="*/ 1 w 213"/>
                <a:gd name="T37" fmla="*/ 1 h 84"/>
                <a:gd name="T38" fmla="*/ 1 w 213"/>
                <a:gd name="T39" fmla="*/ 1 h 84"/>
                <a:gd name="T40" fmla="*/ 1 w 213"/>
                <a:gd name="T41" fmla="*/ 1 h 84"/>
                <a:gd name="T42" fmla="*/ 1 w 213"/>
                <a:gd name="T43" fmla="*/ 1 h 84"/>
                <a:gd name="T44" fmla="*/ 1 w 213"/>
                <a:gd name="T45" fmla="*/ 1 h 84"/>
                <a:gd name="T46" fmla="*/ 1 w 213"/>
                <a:gd name="T47" fmla="*/ 1 h 84"/>
                <a:gd name="T48" fmla="*/ 1 w 213"/>
                <a:gd name="T49" fmla="*/ 1 h 84"/>
                <a:gd name="T50" fmla="*/ 1 w 213"/>
                <a:gd name="T51" fmla="*/ 1 h 84"/>
                <a:gd name="T52" fmla="*/ 1 w 213"/>
                <a:gd name="T53" fmla="*/ 1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3"/>
                <a:gd name="T82" fmla="*/ 0 h 84"/>
                <a:gd name="T83" fmla="*/ 213 w 21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3" h="84">
                  <a:moveTo>
                    <a:pt x="147" y="22"/>
                  </a:moveTo>
                  <a:lnTo>
                    <a:pt x="141" y="20"/>
                  </a:lnTo>
                  <a:lnTo>
                    <a:pt x="129" y="16"/>
                  </a:lnTo>
                  <a:lnTo>
                    <a:pt x="110" y="12"/>
                  </a:lnTo>
                  <a:lnTo>
                    <a:pt x="89" y="8"/>
                  </a:lnTo>
                  <a:lnTo>
                    <a:pt x="65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21" y="6"/>
                  </a:lnTo>
                  <a:lnTo>
                    <a:pt x="7" y="20"/>
                  </a:lnTo>
                  <a:lnTo>
                    <a:pt x="2" y="37"/>
                  </a:lnTo>
                  <a:lnTo>
                    <a:pt x="0" y="51"/>
                  </a:lnTo>
                  <a:lnTo>
                    <a:pt x="13" y="59"/>
                  </a:lnTo>
                  <a:lnTo>
                    <a:pt x="27" y="60"/>
                  </a:lnTo>
                  <a:lnTo>
                    <a:pt x="54" y="64"/>
                  </a:lnTo>
                  <a:lnTo>
                    <a:pt x="85" y="70"/>
                  </a:lnTo>
                  <a:lnTo>
                    <a:pt x="124" y="78"/>
                  </a:lnTo>
                  <a:lnTo>
                    <a:pt x="159" y="80"/>
                  </a:lnTo>
                  <a:lnTo>
                    <a:pt x="188" y="84"/>
                  </a:lnTo>
                  <a:lnTo>
                    <a:pt x="207" y="84"/>
                  </a:lnTo>
                  <a:lnTo>
                    <a:pt x="213" y="80"/>
                  </a:lnTo>
                  <a:lnTo>
                    <a:pt x="203" y="62"/>
                  </a:lnTo>
                  <a:lnTo>
                    <a:pt x="188" y="45"/>
                  </a:lnTo>
                  <a:lnTo>
                    <a:pt x="176" y="37"/>
                  </a:lnTo>
                  <a:lnTo>
                    <a:pt x="166" y="29"/>
                  </a:lnTo>
                  <a:lnTo>
                    <a:pt x="157" y="24"/>
                  </a:lnTo>
                  <a:lnTo>
                    <a:pt x="147" y="22"/>
                  </a:lnTo>
                  <a:close/>
                </a:path>
              </a:pathLst>
            </a:custGeom>
            <a:solidFill>
              <a:srgbClr val="FF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1" name="Freeform 28"/>
            <p:cNvSpPr>
              <a:spLocks/>
            </p:cNvSpPr>
            <p:nvPr/>
          </p:nvSpPr>
          <p:spPr bwMode="auto">
            <a:xfrm>
              <a:off x="2188" y="2422"/>
              <a:ext cx="255" cy="147"/>
            </a:xfrm>
            <a:custGeom>
              <a:avLst/>
              <a:gdLst>
                <a:gd name="T0" fmla="*/ 1 w 409"/>
                <a:gd name="T1" fmla="*/ 1 h 240"/>
                <a:gd name="T2" fmla="*/ 1 w 409"/>
                <a:gd name="T3" fmla="*/ 1 h 240"/>
                <a:gd name="T4" fmla="*/ 1 w 409"/>
                <a:gd name="T5" fmla="*/ 1 h 240"/>
                <a:gd name="T6" fmla="*/ 1 w 409"/>
                <a:gd name="T7" fmla="*/ 1 h 240"/>
                <a:gd name="T8" fmla="*/ 1 w 409"/>
                <a:gd name="T9" fmla="*/ 1 h 240"/>
                <a:gd name="T10" fmla="*/ 1 w 409"/>
                <a:gd name="T11" fmla="*/ 1 h 240"/>
                <a:gd name="T12" fmla="*/ 1 w 409"/>
                <a:gd name="T13" fmla="*/ 1 h 240"/>
                <a:gd name="T14" fmla="*/ 1 w 409"/>
                <a:gd name="T15" fmla="*/ 1 h 240"/>
                <a:gd name="T16" fmla="*/ 1 w 409"/>
                <a:gd name="T17" fmla="*/ 1 h 240"/>
                <a:gd name="T18" fmla="*/ 1 w 409"/>
                <a:gd name="T19" fmla="*/ 1 h 240"/>
                <a:gd name="T20" fmla="*/ 1 w 409"/>
                <a:gd name="T21" fmla="*/ 1 h 240"/>
                <a:gd name="T22" fmla="*/ 1 w 409"/>
                <a:gd name="T23" fmla="*/ 1 h 240"/>
                <a:gd name="T24" fmla="*/ 1 w 409"/>
                <a:gd name="T25" fmla="*/ 1 h 240"/>
                <a:gd name="T26" fmla="*/ 1 w 409"/>
                <a:gd name="T27" fmla="*/ 1 h 240"/>
                <a:gd name="T28" fmla="*/ 1 w 409"/>
                <a:gd name="T29" fmla="*/ 1 h 240"/>
                <a:gd name="T30" fmla="*/ 1 w 409"/>
                <a:gd name="T31" fmla="*/ 1 h 240"/>
                <a:gd name="T32" fmla="*/ 1 w 409"/>
                <a:gd name="T33" fmla="*/ 1 h 240"/>
                <a:gd name="T34" fmla="*/ 1 w 409"/>
                <a:gd name="T35" fmla="*/ 1 h 240"/>
                <a:gd name="T36" fmla="*/ 1 w 409"/>
                <a:gd name="T37" fmla="*/ 1 h 240"/>
                <a:gd name="T38" fmla="*/ 1 w 409"/>
                <a:gd name="T39" fmla="*/ 1 h 240"/>
                <a:gd name="T40" fmla="*/ 1 w 409"/>
                <a:gd name="T41" fmla="*/ 1 h 240"/>
                <a:gd name="T42" fmla="*/ 1 w 409"/>
                <a:gd name="T43" fmla="*/ 1 h 240"/>
                <a:gd name="T44" fmla="*/ 1 w 409"/>
                <a:gd name="T45" fmla="*/ 1 h 240"/>
                <a:gd name="T46" fmla="*/ 0 w 409"/>
                <a:gd name="T47" fmla="*/ 1 h 240"/>
                <a:gd name="T48" fmla="*/ 1 w 409"/>
                <a:gd name="T49" fmla="*/ 1 h 240"/>
                <a:gd name="T50" fmla="*/ 1 w 409"/>
                <a:gd name="T51" fmla="*/ 1 h 240"/>
                <a:gd name="T52" fmla="*/ 1 w 409"/>
                <a:gd name="T53" fmla="*/ 1 h 240"/>
                <a:gd name="T54" fmla="*/ 1 w 409"/>
                <a:gd name="T55" fmla="*/ 1 h 240"/>
                <a:gd name="T56" fmla="*/ 1 w 409"/>
                <a:gd name="T57" fmla="*/ 1 h 240"/>
                <a:gd name="T58" fmla="*/ 1 w 409"/>
                <a:gd name="T59" fmla="*/ 1 h 240"/>
                <a:gd name="T60" fmla="*/ 1 w 409"/>
                <a:gd name="T61" fmla="*/ 0 h 240"/>
                <a:gd name="T62" fmla="*/ 1 w 409"/>
                <a:gd name="T63" fmla="*/ 0 h 240"/>
                <a:gd name="T64" fmla="*/ 1 w 409"/>
                <a:gd name="T65" fmla="*/ 1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9"/>
                <a:gd name="T100" fmla="*/ 0 h 240"/>
                <a:gd name="T101" fmla="*/ 409 w 409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9" h="240">
                  <a:moveTo>
                    <a:pt x="210" y="4"/>
                  </a:moveTo>
                  <a:lnTo>
                    <a:pt x="217" y="4"/>
                  </a:lnTo>
                  <a:lnTo>
                    <a:pt x="241" y="11"/>
                  </a:lnTo>
                  <a:lnTo>
                    <a:pt x="274" y="21"/>
                  </a:lnTo>
                  <a:lnTo>
                    <a:pt x="312" y="35"/>
                  </a:lnTo>
                  <a:lnTo>
                    <a:pt x="349" y="50"/>
                  </a:lnTo>
                  <a:lnTo>
                    <a:pt x="380" y="70"/>
                  </a:lnTo>
                  <a:lnTo>
                    <a:pt x="402" y="91"/>
                  </a:lnTo>
                  <a:lnTo>
                    <a:pt x="409" y="114"/>
                  </a:lnTo>
                  <a:lnTo>
                    <a:pt x="403" y="135"/>
                  </a:lnTo>
                  <a:lnTo>
                    <a:pt x="398" y="159"/>
                  </a:lnTo>
                  <a:lnTo>
                    <a:pt x="388" y="182"/>
                  </a:lnTo>
                  <a:lnTo>
                    <a:pt x="380" y="205"/>
                  </a:lnTo>
                  <a:lnTo>
                    <a:pt x="369" y="221"/>
                  </a:lnTo>
                  <a:lnTo>
                    <a:pt x="357" y="234"/>
                  </a:lnTo>
                  <a:lnTo>
                    <a:pt x="341" y="240"/>
                  </a:lnTo>
                  <a:lnTo>
                    <a:pt x="328" y="240"/>
                  </a:lnTo>
                  <a:lnTo>
                    <a:pt x="297" y="227"/>
                  </a:lnTo>
                  <a:lnTo>
                    <a:pt x="248" y="205"/>
                  </a:lnTo>
                  <a:lnTo>
                    <a:pt x="188" y="178"/>
                  </a:lnTo>
                  <a:lnTo>
                    <a:pt x="128" y="149"/>
                  </a:lnTo>
                  <a:lnTo>
                    <a:pt x="70" y="116"/>
                  </a:lnTo>
                  <a:lnTo>
                    <a:pt x="25" y="87"/>
                  </a:lnTo>
                  <a:lnTo>
                    <a:pt x="0" y="64"/>
                  </a:lnTo>
                  <a:lnTo>
                    <a:pt x="6" y="48"/>
                  </a:lnTo>
                  <a:lnTo>
                    <a:pt x="25" y="35"/>
                  </a:lnTo>
                  <a:lnTo>
                    <a:pt x="49" y="23"/>
                  </a:lnTo>
                  <a:lnTo>
                    <a:pt x="74" y="13"/>
                  </a:lnTo>
                  <a:lnTo>
                    <a:pt x="101" y="8"/>
                  </a:lnTo>
                  <a:lnTo>
                    <a:pt x="128" y="2"/>
                  </a:lnTo>
                  <a:lnTo>
                    <a:pt x="155" y="0"/>
                  </a:lnTo>
                  <a:lnTo>
                    <a:pt x="182" y="0"/>
                  </a:lnTo>
                  <a:lnTo>
                    <a:pt x="210" y="4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2" name="Freeform 29"/>
            <p:cNvSpPr>
              <a:spLocks/>
            </p:cNvSpPr>
            <p:nvPr/>
          </p:nvSpPr>
          <p:spPr bwMode="auto">
            <a:xfrm>
              <a:off x="2211" y="2430"/>
              <a:ext cx="213" cy="123"/>
            </a:xfrm>
            <a:custGeom>
              <a:avLst/>
              <a:gdLst>
                <a:gd name="T0" fmla="*/ 1 w 339"/>
                <a:gd name="T1" fmla="*/ 1 h 202"/>
                <a:gd name="T2" fmla="*/ 1 w 339"/>
                <a:gd name="T3" fmla="*/ 1 h 202"/>
                <a:gd name="T4" fmla="*/ 1 w 339"/>
                <a:gd name="T5" fmla="*/ 1 h 202"/>
                <a:gd name="T6" fmla="*/ 1 w 339"/>
                <a:gd name="T7" fmla="*/ 1 h 202"/>
                <a:gd name="T8" fmla="*/ 1 w 339"/>
                <a:gd name="T9" fmla="*/ 1 h 202"/>
                <a:gd name="T10" fmla="*/ 1 w 339"/>
                <a:gd name="T11" fmla="*/ 1 h 202"/>
                <a:gd name="T12" fmla="*/ 1 w 339"/>
                <a:gd name="T13" fmla="*/ 1 h 202"/>
                <a:gd name="T14" fmla="*/ 1 w 339"/>
                <a:gd name="T15" fmla="*/ 1 h 202"/>
                <a:gd name="T16" fmla="*/ 1 w 339"/>
                <a:gd name="T17" fmla="*/ 1 h 202"/>
                <a:gd name="T18" fmla="*/ 1 w 339"/>
                <a:gd name="T19" fmla="*/ 1 h 202"/>
                <a:gd name="T20" fmla="*/ 1 w 339"/>
                <a:gd name="T21" fmla="*/ 1 h 202"/>
                <a:gd name="T22" fmla="*/ 1 w 339"/>
                <a:gd name="T23" fmla="*/ 1 h 202"/>
                <a:gd name="T24" fmla="*/ 1 w 339"/>
                <a:gd name="T25" fmla="*/ 1 h 202"/>
                <a:gd name="T26" fmla="*/ 1 w 339"/>
                <a:gd name="T27" fmla="*/ 1 h 202"/>
                <a:gd name="T28" fmla="*/ 1 w 339"/>
                <a:gd name="T29" fmla="*/ 1 h 202"/>
                <a:gd name="T30" fmla="*/ 1 w 339"/>
                <a:gd name="T31" fmla="*/ 1 h 202"/>
                <a:gd name="T32" fmla="*/ 1 w 339"/>
                <a:gd name="T33" fmla="*/ 1 h 202"/>
                <a:gd name="T34" fmla="*/ 1 w 339"/>
                <a:gd name="T35" fmla="*/ 1 h 202"/>
                <a:gd name="T36" fmla="*/ 1 w 339"/>
                <a:gd name="T37" fmla="*/ 1 h 202"/>
                <a:gd name="T38" fmla="*/ 1 w 339"/>
                <a:gd name="T39" fmla="*/ 1 h 202"/>
                <a:gd name="T40" fmla="*/ 1 w 339"/>
                <a:gd name="T41" fmla="*/ 1 h 202"/>
                <a:gd name="T42" fmla="*/ 1 w 339"/>
                <a:gd name="T43" fmla="*/ 1 h 202"/>
                <a:gd name="T44" fmla="*/ 1 w 339"/>
                <a:gd name="T45" fmla="*/ 1 h 202"/>
                <a:gd name="T46" fmla="*/ 0 w 339"/>
                <a:gd name="T47" fmla="*/ 1 h 202"/>
                <a:gd name="T48" fmla="*/ 1 w 339"/>
                <a:gd name="T49" fmla="*/ 1 h 202"/>
                <a:gd name="T50" fmla="*/ 1 w 339"/>
                <a:gd name="T51" fmla="*/ 1 h 202"/>
                <a:gd name="T52" fmla="*/ 1 w 339"/>
                <a:gd name="T53" fmla="*/ 1 h 202"/>
                <a:gd name="T54" fmla="*/ 1 w 339"/>
                <a:gd name="T55" fmla="*/ 1 h 202"/>
                <a:gd name="T56" fmla="*/ 1 w 339"/>
                <a:gd name="T57" fmla="*/ 1 h 202"/>
                <a:gd name="T58" fmla="*/ 1 w 339"/>
                <a:gd name="T59" fmla="*/ 1 h 202"/>
                <a:gd name="T60" fmla="*/ 1 w 339"/>
                <a:gd name="T61" fmla="*/ 0 h 202"/>
                <a:gd name="T62" fmla="*/ 1 w 339"/>
                <a:gd name="T63" fmla="*/ 0 h 202"/>
                <a:gd name="T64" fmla="*/ 1 w 339"/>
                <a:gd name="T65" fmla="*/ 1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9"/>
                <a:gd name="T100" fmla="*/ 0 h 202"/>
                <a:gd name="T101" fmla="*/ 339 w 339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9" h="202">
                  <a:moveTo>
                    <a:pt x="171" y="4"/>
                  </a:moveTo>
                  <a:lnTo>
                    <a:pt x="176" y="4"/>
                  </a:lnTo>
                  <a:lnTo>
                    <a:pt x="196" y="10"/>
                  </a:lnTo>
                  <a:lnTo>
                    <a:pt x="223" y="18"/>
                  </a:lnTo>
                  <a:lnTo>
                    <a:pt x="258" y="31"/>
                  </a:lnTo>
                  <a:lnTo>
                    <a:pt x="289" y="43"/>
                  </a:lnTo>
                  <a:lnTo>
                    <a:pt x="316" y="60"/>
                  </a:lnTo>
                  <a:lnTo>
                    <a:pt x="333" y="78"/>
                  </a:lnTo>
                  <a:lnTo>
                    <a:pt x="339" y="97"/>
                  </a:lnTo>
                  <a:lnTo>
                    <a:pt x="333" y="115"/>
                  </a:lnTo>
                  <a:lnTo>
                    <a:pt x="328" y="134"/>
                  </a:lnTo>
                  <a:lnTo>
                    <a:pt x="320" y="154"/>
                  </a:lnTo>
                  <a:lnTo>
                    <a:pt x="314" y="173"/>
                  </a:lnTo>
                  <a:lnTo>
                    <a:pt x="302" y="186"/>
                  </a:lnTo>
                  <a:lnTo>
                    <a:pt x="293" y="198"/>
                  </a:lnTo>
                  <a:lnTo>
                    <a:pt x="281" y="202"/>
                  </a:lnTo>
                  <a:lnTo>
                    <a:pt x="269" y="200"/>
                  </a:lnTo>
                  <a:lnTo>
                    <a:pt x="244" y="188"/>
                  </a:lnTo>
                  <a:lnTo>
                    <a:pt x="204" y="171"/>
                  </a:lnTo>
                  <a:lnTo>
                    <a:pt x="155" y="148"/>
                  </a:lnTo>
                  <a:lnTo>
                    <a:pt x="105" y="124"/>
                  </a:lnTo>
                  <a:lnTo>
                    <a:pt x="56" y="97"/>
                  </a:lnTo>
                  <a:lnTo>
                    <a:pt x="19" y="74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9" y="29"/>
                  </a:lnTo>
                  <a:lnTo>
                    <a:pt x="39" y="20"/>
                  </a:lnTo>
                  <a:lnTo>
                    <a:pt x="58" y="12"/>
                  </a:lnTo>
                  <a:lnTo>
                    <a:pt x="81" y="8"/>
                  </a:lnTo>
                  <a:lnTo>
                    <a:pt x="103" y="2"/>
                  </a:lnTo>
                  <a:lnTo>
                    <a:pt x="126" y="0"/>
                  </a:lnTo>
                  <a:lnTo>
                    <a:pt x="147" y="0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3" name="Freeform 30"/>
            <p:cNvSpPr>
              <a:spLocks/>
            </p:cNvSpPr>
            <p:nvPr/>
          </p:nvSpPr>
          <p:spPr bwMode="auto">
            <a:xfrm>
              <a:off x="2233" y="2439"/>
              <a:ext cx="171" cy="101"/>
            </a:xfrm>
            <a:custGeom>
              <a:avLst/>
              <a:gdLst>
                <a:gd name="T0" fmla="*/ 1 w 273"/>
                <a:gd name="T1" fmla="*/ 1 h 163"/>
                <a:gd name="T2" fmla="*/ 1 w 273"/>
                <a:gd name="T3" fmla="*/ 1 h 163"/>
                <a:gd name="T4" fmla="*/ 1 w 273"/>
                <a:gd name="T5" fmla="*/ 1 h 163"/>
                <a:gd name="T6" fmla="*/ 1 w 273"/>
                <a:gd name="T7" fmla="*/ 1 h 163"/>
                <a:gd name="T8" fmla="*/ 1 w 273"/>
                <a:gd name="T9" fmla="*/ 1 h 163"/>
                <a:gd name="T10" fmla="*/ 1 w 273"/>
                <a:gd name="T11" fmla="*/ 1 h 163"/>
                <a:gd name="T12" fmla="*/ 1 w 273"/>
                <a:gd name="T13" fmla="*/ 1 h 163"/>
                <a:gd name="T14" fmla="*/ 1 w 273"/>
                <a:gd name="T15" fmla="*/ 1 h 163"/>
                <a:gd name="T16" fmla="*/ 1 w 273"/>
                <a:gd name="T17" fmla="*/ 1 h 163"/>
                <a:gd name="T18" fmla="*/ 1 w 273"/>
                <a:gd name="T19" fmla="*/ 1 h 163"/>
                <a:gd name="T20" fmla="*/ 1 w 273"/>
                <a:gd name="T21" fmla="*/ 1 h 163"/>
                <a:gd name="T22" fmla="*/ 1 w 273"/>
                <a:gd name="T23" fmla="*/ 1 h 163"/>
                <a:gd name="T24" fmla="*/ 1 w 273"/>
                <a:gd name="T25" fmla="*/ 1 h 163"/>
                <a:gd name="T26" fmla="*/ 1 w 273"/>
                <a:gd name="T27" fmla="*/ 1 h 163"/>
                <a:gd name="T28" fmla="*/ 1 w 273"/>
                <a:gd name="T29" fmla="*/ 1 h 163"/>
                <a:gd name="T30" fmla="*/ 1 w 273"/>
                <a:gd name="T31" fmla="*/ 1 h 163"/>
                <a:gd name="T32" fmla="*/ 1 w 273"/>
                <a:gd name="T33" fmla="*/ 1 h 163"/>
                <a:gd name="T34" fmla="*/ 1 w 273"/>
                <a:gd name="T35" fmla="*/ 1 h 163"/>
                <a:gd name="T36" fmla="*/ 1 w 273"/>
                <a:gd name="T37" fmla="*/ 1 h 163"/>
                <a:gd name="T38" fmla="*/ 1 w 273"/>
                <a:gd name="T39" fmla="*/ 1 h 163"/>
                <a:gd name="T40" fmla="*/ 1 w 273"/>
                <a:gd name="T41" fmla="*/ 1 h 163"/>
                <a:gd name="T42" fmla="*/ 1 w 273"/>
                <a:gd name="T43" fmla="*/ 1 h 163"/>
                <a:gd name="T44" fmla="*/ 1 w 273"/>
                <a:gd name="T45" fmla="*/ 1 h 163"/>
                <a:gd name="T46" fmla="*/ 0 w 273"/>
                <a:gd name="T47" fmla="*/ 1 h 163"/>
                <a:gd name="T48" fmla="*/ 1 w 273"/>
                <a:gd name="T49" fmla="*/ 1 h 163"/>
                <a:gd name="T50" fmla="*/ 1 w 273"/>
                <a:gd name="T51" fmla="*/ 1 h 163"/>
                <a:gd name="T52" fmla="*/ 1 w 273"/>
                <a:gd name="T53" fmla="*/ 1 h 163"/>
                <a:gd name="T54" fmla="*/ 1 w 273"/>
                <a:gd name="T55" fmla="*/ 1 h 163"/>
                <a:gd name="T56" fmla="*/ 1 w 273"/>
                <a:gd name="T57" fmla="*/ 1 h 163"/>
                <a:gd name="T58" fmla="*/ 1 w 273"/>
                <a:gd name="T59" fmla="*/ 1 h 163"/>
                <a:gd name="T60" fmla="*/ 1 w 273"/>
                <a:gd name="T61" fmla="*/ 1 h 163"/>
                <a:gd name="T62" fmla="*/ 1 w 273"/>
                <a:gd name="T63" fmla="*/ 0 h 163"/>
                <a:gd name="T64" fmla="*/ 1 w 273"/>
                <a:gd name="T65" fmla="*/ 1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"/>
                <a:gd name="T100" fmla="*/ 0 h 163"/>
                <a:gd name="T101" fmla="*/ 273 w 27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" h="163">
                  <a:moveTo>
                    <a:pt x="141" y="4"/>
                  </a:moveTo>
                  <a:lnTo>
                    <a:pt x="145" y="4"/>
                  </a:lnTo>
                  <a:lnTo>
                    <a:pt x="163" y="8"/>
                  </a:lnTo>
                  <a:lnTo>
                    <a:pt x="182" y="13"/>
                  </a:lnTo>
                  <a:lnTo>
                    <a:pt x="209" y="25"/>
                  </a:lnTo>
                  <a:lnTo>
                    <a:pt x="233" y="35"/>
                  </a:lnTo>
                  <a:lnTo>
                    <a:pt x="256" y="48"/>
                  </a:lnTo>
                  <a:lnTo>
                    <a:pt x="269" y="60"/>
                  </a:lnTo>
                  <a:lnTo>
                    <a:pt x="273" y="77"/>
                  </a:lnTo>
                  <a:lnTo>
                    <a:pt x="269" y="91"/>
                  </a:lnTo>
                  <a:lnTo>
                    <a:pt x="266" y="108"/>
                  </a:lnTo>
                  <a:lnTo>
                    <a:pt x="260" y="124"/>
                  </a:lnTo>
                  <a:lnTo>
                    <a:pt x="254" y="139"/>
                  </a:lnTo>
                  <a:lnTo>
                    <a:pt x="246" y="149"/>
                  </a:lnTo>
                  <a:lnTo>
                    <a:pt x="238" y="159"/>
                  </a:lnTo>
                  <a:lnTo>
                    <a:pt x="229" y="163"/>
                  </a:lnTo>
                  <a:lnTo>
                    <a:pt x="219" y="163"/>
                  </a:lnTo>
                  <a:lnTo>
                    <a:pt x="198" y="153"/>
                  </a:lnTo>
                  <a:lnTo>
                    <a:pt x="167" y="138"/>
                  </a:lnTo>
                  <a:lnTo>
                    <a:pt x="128" y="120"/>
                  </a:lnTo>
                  <a:lnTo>
                    <a:pt x="87" y="101"/>
                  </a:lnTo>
                  <a:lnTo>
                    <a:pt x="48" y="77"/>
                  </a:lnTo>
                  <a:lnTo>
                    <a:pt x="17" y="60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17" y="23"/>
                  </a:lnTo>
                  <a:lnTo>
                    <a:pt x="33" y="15"/>
                  </a:lnTo>
                  <a:lnTo>
                    <a:pt x="50" y="10"/>
                  </a:lnTo>
                  <a:lnTo>
                    <a:pt x="70" y="6"/>
                  </a:lnTo>
                  <a:lnTo>
                    <a:pt x="87" y="2"/>
                  </a:lnTo>
                  <a:lnTo>
                    <a:pt x="107" y="2"/>
                  </a:lnTo>
                  <a:lnTo>
                    <a:pt x="124" y="0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F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4" name="Freeform 31"/>
            <p:cNvSpPr>
              <a:spLocks/>
            </p:cNvSpPr>
            <p:nvPr/>
          </p:nvSpPr>
          <p:spPr bwMode="auto">
            <a:xfrm>
              <a:off x="2255" y="2449"/>
              <a:ext cx="131" cy="75"/>
            </a:xfrm>
            <a:custGeom>
              <a:avLst/>
              <a:gdLst>
                <a:gd name="T0" fmla="*/ 1 w 207"/>
                <a:gd name="T1" fmla="*/ 1 h 123"/>
                <a:gd name="T2" fmla="*/ 1 w 207"/>
                <a:gd name="T3" fmla="*/ 1 h 123"/>
                <a:gd name="T4" fmla="*/ 1 w 207"/>
                <a:gd name="T5" fmla="*/ 1 h 123"/>
                <a:gd name="T6" fmla="*/ 1 w 207"/>
                <a:gd name="T7" fmla="*/ 1 h 123"/>
                <a:gd name="T8" fmla="*/ 1 w 207"/>
                <a:gd name="T9" fmla="*/ 1 h 123"/>
                <a:gd name="T10" fmla="*/ 1 w 207"/>
                <a:gd name="T11" fmla="*/ 1 h 123"/>
                <a:gd name="T12" fmla="*/ 1 w 207"/>
                <a:gd name="T13" fmla="*/ 1 h 123"/>
                <a:gd name="T14" fmla="*/ 1 w 207"/>
                <a:gd name="T15" fmla="*/ 1 h 123"/>
                <a:gd name="T16" fmla="*/ 1 w 207"/>
                <a:gd name="T17" fmla="*/ 1 h 123"/>
                <a:gd name="T18" fmla="*/ 1 w 207"/>
                <a:gd name="T19" fmla="*/ 1 h 123"/>
                <a:gd name="T20" fmla="*/ 1 w 207"/>
                <a:gd name="T21" fmla="*/ 1 h 123"/>
                <a:gd name="T22" fmla="*/ 1 w 207"/>
                <a:gd name="T23" fmla="*/ 1 h 123"/>
                <a:gd name="T24" fmla="*/ 1 w 207"/>
                <a:gd name="T25" fmla="*/ 1 h 123"/>
                <a:gd name="T26" fmla="*/ 1 w 207"/>
                <a:gd name="T27" fmla="*/ 1 h 123"/>
                <a:gd name="T28" fmla="*/ 1 w 207"/>
                <a:gd name="T29" fmla="*/ 1 h 123"/>
                <a:gd name="T30" fmla="*/ 1 w 207"/>
                <a:gd name="T31" fmla="*/ 1 h 123"/>
                <a:gd name="T32" fmla="*/ 1 w 207"/>
                <a:gd name="T33" fmla="*/ 1 h 123"/>
                <a:gd name="T34" fmla="*/ 1 w 207"/>
                <a:gd name="T35" fmla="*/ 1 h 123"/>
                <a:gd name="T36" fmla="*/ 1 w 207"/>
                <a:gd name="T37" fmla="*/ 1 h 123"/>
                <a:gd name="T38" fmla="*/ 1 w 207"/>
                <a:gd name="T39" fmla="*/ 1 h 123"/>
                <a:gd name="T40" fmla="*/ 1 w 207"/>
                <a:gd name="T41" fmla="*/ 1 h 123"/>
                <a:gd name="T42" fmla="*/ 0 w 207"/>
                <a:gd name="T43" fmla="*/ 1 h 123"/>
                <a:gd name="T44" fmla="*/ 1 w 207"/>
                <a:gd name="T45" fmla="*/ 1 h 123"/>
                <a:gd name="T46" fmla="*/ 1 w 207"/>
                <a:gd name="T47" fmla="*/ 1 h 123"/>
                <a:gd name="T48" fmla="*/ 1 w 207"/>
                <a:gd name="T49" fmla="*/ 1 h 123"/>
                <a:gd name="T50" fmla="*/ 1 w 207"/>
                <a:gd name="T51" fmla="*/ 1 h 123"/>
                <a:gd name="T52" fmla="*/ 1 w 207"/>
                <a:gd name="T53" fmla="*/ 1 h 123"/>
                <a:gd name="T54" fmla="*/ 1 w 207"/>
                <a:gd name="T55" fmla="*/ 0 h 123"/>
                <a:gd name="T56" fmla="*/ 1 w 207"/>
                <a:gd name="T57" fmla="*/ 0 h 123"/>
                <a:gd name="T58" fmla="*/ 1 w 207"/>
                <a:gd name="T59" fmla="*/ 0 h 123"/>
                <a:gd name="T60" fmla="*/ 1 w 207"/>
                <a:gd name="T61" fmla="*/ 1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7"/>
                <a:gd name="T94" fmla="*/ 0 h 123"/>
                <a:gd name="T95" fmla="*/ 207 w 207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7" h="123">
                  <a:moveTo>
                    <a:pt x="106" y="4"/>
                  </a:moveTo>
                  <a:lnTo>
                    <a:pt x="110" y="4"/>
                  </a:lnTo>
                  <a:lnTo>
                    <a:pt x="122" y="8"/>
                  </a:lnTo>
                  <a:lnTo>
                    <a:pt x="137" y="12"/>
                  </a:lnTo>
                  <a:lnTo>
                    <a:pt x="157" y="20"/>
                  </a:lnTo>
                  <a:lnTo>
                    <a:pt x="174" y="26"/>
                  </a:lnTo>
                  <a:lnTo>
                    <a:pt x="192" y="35"/>
                  </a:lnTo>
                  <a:lnTo>
                    <a:pt x="201" y="47"/>
                  </a:lnTo>
                  <a:lnTo>
                    <a:pt x="207" y="59"/>
                  </a:lnTo>
                  <a:lnTo>
                    <a:pt x="203" y="68"/>
                  </a:lnTo>
                  <a:lnTo>
                    <a:pt x="201" y="80"/>
                  </a:lnTo>
                  <a:lnTo>
                    <a:pt x="196" y="91"/>
                  </a:lnTo>
                  <a:lnTo>
                    <a:pt x="192" y="103"/>
                  </a:lnTo>
                  <a:lnTo>
                    <a:pt x="178" y="119"/>
                  </a:lnTo>
                  <a:lnTo>
                    <a:pt x="163" y="123"/>
                  </a:lnTo>
                  <a:lnTo>
                    <a:pt x="147" y="115"/>
                  </a:lnTo>
                  <a:lnTo>
                    <a:pt x="124" y="105"/>
                  </a:lnTo>
                  <a:lnTo>
                    <a:pt x="95" y="90"/>
                  </a:lnTo>
                  <a:lnTo>
                    <a:pt x="66" y="76"/>
                  </a:lnTo>
                  <a:lnTo>
                    <a:pt x="35" y="5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4" y="26"/>
                  </a:lnTo>
                  <a:lnTo>
                    <a:pt x="11" y="18"/>
                  </a:lnTo>
                  <a:lnTo>
                    <a:pt x="25" y="12"/>
                  </a:lnTo>
                  <a:lnTo>
                    <a:pt x="37" y="6"/>
                  </a:lnTo>
                  <a:lnTo>
                    <a:pt x="52" y="4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91" y="0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5" name="Freeform 32"/>
            <p:cNvSpPr>
              <a:spLocks/>
            </p:cNvSpPr>
            <p:nvPr/>
          </p:nvSpPr>
          <p:spPr bwMode="auto">
            <a:xfrm>
              <a:off x="2279" y="2457"/>
              <a:ext cx="89" cy="51"/>
            </a:xfrm>
            <a:custGeom>
              <a:avLst/>
              <a:gdLst>
                <a:gd name="T0" fmla="*/ 1 w 141"/>
                <a:gd name="T1" fmla="*/ 1 h 81"/>
                <a:gd name="T2" fmla="*/ 1 w 141"/>
                <a:gd name="T3" fmla="*/ 1 h 81"/>
                <a:gd name="T4" fmla="*/ 1 w 141"/>
                <a:gd name="T5" fmla="*/ 1 h 81"/>
                <a:gd name="T6" fmla="*/ 1 w 141"/>
                <a:gd name="T7" fmla="*/ 1 h 81"/>
                <a:gd name="T8" fmla="*/ 1 w 141"/>
                <a:gd name="T9" fmla="*/ 1 h 81"/>
                <a:gd name="T10" fmla="*/ 1 w 141"/>
                <a:gd name="T11" fmla="*/ 1 h 81"/>
                <a:gd name="T12" fmla="*/ 1 w 141"/>
                <a:gd name="T13" fmla="*/ 1 h 81"/>
                <a:gd name="T14" fmla="*/ 1 w 141"/>
                <a:gd name="T15" fmla="*/ 1 h 81"/>
                <a:gd name="T16" fmla="*/ 1 w 141"/>
                <a:gd name="T17" fmla="*/ 1 h 81"/>
                <a:gd name="T18" fmla="*/ 1 w 141"/>
                <a:gd name="T19" fmla="*/ 1 h 81"/>
                <a:gd name="T20" fmla="*/ 1 w 141"/>
                <a:gd name="T21" fmla="*/ 1 h 81"/>
                <a:gd name="T22" fmla="*/ 1 w 141"/>
                <a:gd name="T23" fmla="*/ 1 h 81"/>
                <a:gd name="T24" fmla="*/ 1 w 141"/>
                <a:gd name="T25" fmla="*/ 1 h 81"/>
                <a:gd name="T26" fmla="*/ 1 w 141"/>
                <a:gd name="T27" fmla="*/ 1 h 81"/>
                <a:gd name="T28" fmla="*/ 1 w 141"/>
                <a:gd name="T29" fmla="*/ 1 h 81"/>
                <a:gd name="T30" fmla="*/ 1 w 141"/>
                <a:gd name="T31" fmla="*/ 1 h 81"/>
                <a:gd name="T32" fmla="*/ 1 w 141"/>
                <a:gd name="T33" fmla="*/ 1 h 81"/>
                <a:gd name="T34" fmla="*/ 1 w 141"/>
                <a:gd name="T35" fmla="*/ 1 h 81"/>
                <a:gd name="T36" fmla="*/ 1 w 141"/>
                <a:gd name="T37" fmla="*/ 1 h 81"/>
                <a:gd name="T38" fmla="*/ 0 w 141"/>
                <a:gd name="T39" fmla="*/ 1 h 81"/>
                <a:gd name="T40" fmla="*/ 1 w 141"/>
                <a:gd name="T41" fmla="*/ 1 h 81"/>
                <a:gd name="T42" fmla="*/ 1 w 141"/>
                <a:gd name="T43" fmla="*/ 1 h 81"/>
                <a:gd name="T44" fmla="*/ 1 w 141"/>
                <a:gd name="T45" fmla="*/ 1 h 81"/>
                <a:gd name="T46" fmla="*/ 1 w 141"/>
                <a:gd name="T47" fmla="*/ 0 h 81"/>
                <a:gd name="T48" fmla="*/ 1 w 141"/>
                <a:gd name="T49" fmla="*/ 1 h 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"/>
                <a:gd name="T76" fmla="*/ 0 h 81"/>
                <a:gd name="T77" fmla="*/ 141 w 141"/>
                <a:gd name="T78" fmla="*/ 81 h 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" h="81">
                  <a:moveTo>
                    <a:pt x="69" y="4"/>
                  </a:moveTo>
                  <a:lnTo>
                    <a:pt x="71" y="4"/>
                  </a:lnTo>
                  <a:lnTo>
                    <a:pt x="79" y="6"/>
                  </a:lnTo>
                  <a:lnTo>
                    <a:pt x="91" y="8"/>
                  </a:lnTo>
                  <a:lnTo>
                    <a:pt x="106" y="14"/>
                  </a:lnTo>
                  <a:lnTo>
                    <a:pt x="118" y="17"/>
                  </a:lnTo>
                  <a:lnTo>
                    <a:pt x="129" y="23"/>
                  </a:lnTo>
                  <a:lnTo>
                    <a:pt x="137" y="31"/>
                  </a:lnTo>
                  <a:lnTo>
                    <a:pt x="141" y="41"/>
                  </a:lnTo>
                  <a:lnTo>
                    <a:pt x="135" y="54"/>
                  </a:lnTo>
                  <a:lnTo>
                    <a:pt x="129" y="70"/>
                  </a:lnTo>
                  <a:lnTo>
                    <a:pt x="120" y="79"/>
                  </a:lnTo>
                  <a:lnTo>
                    <a:pt x="110" y="81"/>
                  </a:lnTo>
                  <a:lnTo>
                    <a:pt x="98" y="76"/>
                  </a:lnTo>
                  <a:lnTo>
                    <a:pt x="83" y="70"/>
                  </a:lnTo>
                  <a:lnTo>
                    <a:pt x="64" y="60"/>
                  </a:lnTo>
                  <a:lnTo>
                    <a:pt x="44" y="52"/>
                  </a:lnTo>
                  <a:lnTo>
                    <a:pt x="23" y="41"/>
                  </a:lnTo>
                  <a:lnTo>
                    <a:pt x="9" y="33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17" y="8"/>
                  </a:lnTo>
                  <a:lnTo>
                    <a:pt x="34" y="2"/>
                  </a:lnTo>
                  <a:lnTo>
                    <a:pt x="52" y="0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FF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566" name="AutoShape 33"/>
            <p:cNvSpPr>
              <a:spLocks noChangeArrowheads="1"/>
            </p:cNvSpPr>
            <p:nvPr/>
          </p:nvSpPr>
          <p:spPr bwMode="auto">
            <a:xfrm>
              <a:off x="1716" y="553"/>
              <a:ext cx="2567" cy="27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1007534" y="1989139"/>
            <a:ext cx="10274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br>
              <a:rPr lang="ru-RU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7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532" name="Дата 34"/>
          <p:cNvSpPr txBox="1">
            <a:spLocks noGrp="1"/>
          </p:cNvSpPr>
          <p:nvPr/>
        </p:nvSpPr>
        <p:spPr bwMode="auto">
          <a:xfrm>
            <a:off x="5039784" y="1268413"/>
            <a:ext cx="2783416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/>
              <a:t>            </a:t>
            </a:r>
            <a:fld id="{AB5B24E6-F522-4713-A875-1A6FBCD45338}" type="datetime1">
              <a:rPr lang="ru-RU" sz="2000" b="1" smtClean="0"/>
              <a:pPr/>
              <a:t>27.01.2020</a:t>
            </a:fld>
            <a:endParaRPr lang="ru-RU" sz="2000" b="1" dirty="0"/>
          </a:p>
        </p:txBody>
      </p:sp>
      <p:sp>
        <p:nvSpPr>
          <p:cNvPr id="22533" name="Прямоугольник 36"/>
          <p:cNvSpPr>
            <a:spLocks noChangeArrowheads="1"/>
          </p:cNvSpPr>
          <p:nvPr/>
        </p:nvSpPr>
        <p:spPr bwMode="auto">
          <a:xfrm>
            <a:off x="5101167" y="32448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</a:t>
            </a:r>
            <a:endParaRPr lang="ru-RU"/>
          </a:p>
        </p:txBody>
      </p:sp>
      <p:sp>
        <p:nvSpPr>
          <p:cNvPr id="22534" name="Прямоугольник 37"/>
          <p:cNvSpPr>
            <a:spLocks noChangeArrowheads="1"/>
          </p:cNvSpPr>
          <p:nvPr/>
        </p:nvSpPr>
        <p:spPr bwMode="auto">
          <a:xfrm>
            <a:off x="4176184" y="1844675"/>
            <a:ext cx="3993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Экзамен окончен</a:t>
            </a:r>
            <a:endParaRPr lang="ru-RU" sz="3600" dirty="0"/>
          </a:p>
        </p:txBody>
      </p:sp>
      <p:sp>
        <p:nvSpPr>
          <p:cNvPr id="22535" name="Прямоугольник 38"/>
          <p:cNvSpPr>
            <a:spLocks noChangeArrowheads="1"/>
          </p:cNvSpPr>
          <p:nvPr/>
        </p:nvSpPr>
        <p:spPr bwMode="auto">
          <a:xfrm>
            <a:off x="3119967" y="2565400"/>
            <a:ext cx="66971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en-US" sz="2800" b="1" dirty="0">
              <a:solidFill>
                <a:srgbClr val="00B05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00B050"/>
                </a:solidFill>
              </a:rPr>
              <a:t>СПАСИБО</a:t>
            </a:r>
            <a:endParaRPr lang="en-US" sz="2800" b="1" dirty="0">
              <a:solidFill>
                <a:srgbClr val="00B050"/>
              </a:solidFill>
            </a:endParaRPr>
          </a:p>
          <a:p>
            <a:pPr algn="ctr">
              <a:buFont typeface="Arial" charset="0"/>
              <a:buNone/>
            </a:pP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84400" y="533400"/>
            <a:ext cx="9398000" cy="60642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800" dirty="0" smtClean="0"/>
              <a:t>экзаменатор- собеседник, который проводит собеседование с обучающимися;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800" dirty="0" smtClean="0"/>
              <a:t>эксперт, который оценивает ответы участника собеседования;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800" dirty="0" smtClean="0"/>
              <a:t>технический специалист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9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692150"/>
            <a:ext cx="9944100" cy="54038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dirty="0" smtClean="0"/>
              <a:t>Собеседование проходит в аудиториях проведения с оборудованным рабочим местом                    </a:t>
            </a:r>
            <a:endParaRPr lang="ru-RU" sz="4400" dirty="0" smtClean="0"/>
          </a:p>
          <a:p>
            <a:pPr marL="82296" indent="0" algn="ctr">
              <a:buNone/>
              <a:defRPr/>
            </a:pPr>
            <a:r>
              <a:rPr lang="ru-RU" sz="4400" u="sng" dirty="0" smtClean="0"/>
              <a:t>( </a:t>
            </a:r>
            <a:r>
              <a:rPr lang="ru-RU" sz="4400" u="sng" dirty="0" smtClean="0"/>
              <a:t>компьютер, микрофон)</a:t>
            </a:r>
            <a:r>
              <a:rPr lang="ru-RU" sz="4400" dirty="0" smtClean="0"/>
              <a:t> для </a:t>
            </a:r>
            <a:r>
              <a:rPr lang="ru-RU" sz="4400" dirty="0" smtClean="0">
                <a:solidFill>
                  <a:srgbClr val="FF0000"/>
                </a:solidFill>
              </a:rPr>
              <a:t>осуществления аудиозаписи ответов </a:t>
            </a:r>
            <a:r>
              <a:rPr lang="ru-RU" sz="4400" dirty="0" smtClean="0"/>
              <a:t>участников собеседования </a:t>
            </a:r>
            <a:r>
              <a:rPr lang="ru-RU" sz="4400" u="sng" dirty="0" smtClean="0"/>
              <a:t>либо</a:t>
            </a:r>
            <a:r>
              <a:rPr lang="ru-RU" sz="4400" dirty="0" smtClean="0"/>
              <a:t> с использованием </a:t>
            </a:r>
            <a:r>
              <a:rPr lang="ru-RU" sz="4400" u="sng" dirty="0" smtClean="0"/>
              <a:t>диктофона</a:t>
            </a:r>
            <a:endParaRPr lang="ru-RU" sz="4400" u="sng" dirty="0"/>
          </a:p>
        </p:txBody>
      </p:sp>
    </p:spTree>
    <p:extLst>
      <p:ext uri="{BB962C8B-B14F-4D97-AF65-F5344CB8AC3E}">
        <p14:creationId xmlns:p14="http://schemas.microsoft.com/office/powerpoint/2010/main" val="18329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700" y="476250"/>
            <a:ext cx="9918700" cy="5619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/>
              <a:t>В течение проведения собеседования в аудитории ведётся </a:t>
            </a:r>
            <a:r>
              <a:rPr lang="ru-RU" sz="4000" dirty="0" smtClean="0">
                <a:solidFill>
                  <a:srgbClr val="FF0000"/>
                </a:solidFill>
              </a:rPr>
              <a:t>потоковая аудиозапись.  </a:t>
            </a:r>
          </a:p>
          <a:p>
            <a:pPr>
              <a:defRPr/>
            </a:pPr>
            <a:r>
              <a:rPr lang="ru-RU" sz="4000" u="sng" dirty="0" smtClean="0"/>
              <a:t>Критерии оценивания</a:t>
            </a:r>
            <a:r>
              <a:rPr lang="ru-RU" sz="4000" dirty="0" smtClean="0"/>
              <a:t> устных  ответов участников </a:t>
            </a:r>
            <a:r>
              <a:rPr lang="ru-RU" sz="4000" u="sng" dirty="0" smtClean="0"/>
              <a:t>для экспертов </a:t>
            </a:r>
            <a:r>
              <a:rPr lang="ru-RU" sz="4000" dirty="0" smtClean="0"/>
              <a:t>размещены на официальном </a:t>
            </a:r>
            <a:r>
              <a:rPr lang="ru-RU" sz="4000" u="sng" dirty="0" smtClean="0"/>
              <a:t>сайте ФИПИ </a:t>
            </a:r>
            <a:r>
              <a:rPr lang="ru-RU" sz="4000" dirty="0" smtClean="0"/>
              <a:t>в разделе «ОГЭ и ГВЭ-9» (Демоверсии, спецификации, кодификаторы).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854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79414"/>
            <a:ext cx="10972800" cy="6048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Прежде чем приступить к ответу </a:t>
            </a:r>
            <a:r>
              <a:rPr lang="ru-RU" sz="4000" dirty="0" smtClean="0">
                <a:solidFill>
                  <a:srgbClr val="FF0000"/>
                </a:solidFill>
              </a:rPr>
              <a:t>участник </a:t>
            </a:r>
            <a:r>
              <a:rPr lang="ru-RU" sz="4000" dirty="0" smtClean="0"/>
              <a:t>итогового собеседования </a:t>
            </a:r>
            <a:r>
              <a:rPr lang="ru-RU" sz="4000" u="sng" dirty="0" smtClean="0">
                <a:solidFill>
                  <a:srgbClr val="FF0000"/>
                </a:solidFill>
              </a:rPr>
              <a:t>проговаривает в средство аудиозаписи свою фамилию, имя, отчество, номер варианта</a:t>
            </a:r>
            <a:r>
              <a:rPr lang="ru-RU" sz="4000" u="sng" dirty="0" smtClean="0"/>
              <a:t> </a:t>
            </a:r>
            <a:r>
              <a:rPr lang="ru-RU" sz="4000" dirty="0" smtClean="0"/>
              <a:t>и </a:t>
            </a:r>
            <a:r>
              <a:rPr lang="ru-RU" sz="4000" dirty="0" smtClean="0">
                <a:solidFill>
                  <a:srgbClr val="FF0000"/>
                </a:solidFill>
              </a:rPr>
              <a:t>перед ответом на каждое задание произносит номер задания</a:t>
            </a:r>
            <a:r>
              <a:rPr lang="ru-RU" sz="4000" dirty="0" smtClean="0"/>
              <a:t>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46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Русский язык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>
                <a:solidFill>
                  <a:srgbClr val="92D050"/>
                </a:solidFill>
              </a:rPr>
              <a:t>УСТНО (ДЕМО)</a:t>
            </a:r>
          </a:p>
        </p:txBody>
      </p:sp>
      <p:pic>
        <p:nvPicPr>
          <p:cNvPr id="1026" name="Picture 2" descr="D:\Documents and Settings\LSF\Рабочий стол\Анимашки Для презентаций\315750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73" y="755426"/>
            <a:ext cx="1381125" cy="1666875"/>
          </a:xfrm>
          <a:prstGeom prst="rect">
            <a:avLst/>
          </a:prstGeom>
          <a:noFill/>
        </p:spPr>
      </p:pic>
      <p:pic>
        <p:nvPicPr>
          <p:cNvPr id="1027" name="Picture 3" descr="D:\Documents and Settings\LSF\Рабочий стол\Анимашки Для презентаций\4351665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1359" y="5142837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2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static.365info.kz/uploads/2018/04/1453641628-c253268236629781c177f6925146e134-e1523507395992.jpg">
            <a:extLst>
              <a:ext uri="{FF2B5EF4-FFF2-40B4-BE49-F238E27FC236}">
                <a16:creationId xmlns:a16="http://schemas.microsoft.com/office/drawing/2014/main" xmlns="" id="{B3232285-8706-4D4A-9BFD-7AC3E35768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94" y="1015437"/>
            <a:ext cx="7117317" cy="53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7851" y="1484314"/>
            <a:ext cx="9794543" cy="327679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1600" b="1" dirty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b="1" dirty="0"/>
              <a:t>Задание 1. Чтение текста.</a:t>
            </a:r>
          </a:p>
          <a:p>
            <a:r>
              <a:rPr lang="ru-RU" dirty="0"/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r>
              <a:rPr lang="ru-RU" dirty="0"/>
              <a:t>Выразительно прочитайте текст о Юрии Алексеевиче Гагарине вслух.</a:t>
            </a: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  <a:tabLst>
                <a:tab pos="622300" algn="l"/>
              </a:tabLst>
              <a:defRPr/>
            </a:pPr>
            <a:endParaRPr lang="en-US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7" y="701675"/>
            <a:ext cx="9794543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Задание</a:t>
            </a:r>
            <a:r>
              <a:rPr lang="en-US" b="1" dirty="0">
                <a:solidFill>
                  <a:schemeClr val="accent2"/>
                </a:solidFill>
              </a:rPr>
              <a:t> #1. </a:t>
            </a:r>
            <a:r>
              <a:rPr lang="ru-RU" b="1" dirty="0"/>
              <a:t>Чтение текста.</a:t>
            </a: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ru-RU" b="1" dirty="0">
                <a:solidFill>
                  <a:schemeClr val="accent2"/>
                </a:solidFill>
              </a:rPr>
              <a:t>Подготовка </a:t>
            </a:r>
            <a:r>
              <a:rPr lang="en-US" b="1" dirty="0">
                <a:solidFill>
                  <a:schemeClr val="accent2"/>
                </a:solidFill>
              </a:rPr>
              <a:t>0</a:t>
            </a:r>
            <a:r>
              <a:rPr lang="ru-RU" b="1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ru-RU" b="1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0 </a:t>
            </a:r>
            <a:r>
              <a:rPr lang="ru-RU" b="1" dirty="0">
                <a:solidFill>
                  <a:schemeClr val="accent2"/>
                </a:solidFill>
              </a:rPr>
              <a:t>мин.</a:t>
            </a:r>
            <a:r>
              <a:rPr lang="en-US" b="1" dirty="0">
                <a:solidFill>
                  <a:schemeClr val="accent2"/>
                </a:solidFill>
              </a:rPr>
              <a:t>. </a:t>
            </a:r>
            <a:r>
              <a:rPr lang="ru-RU" b="1" dirty="0">
                <a:solidFill>
                  <a:schemeClr val="accent2"/>
                </a:solidFill>
              </a:rPr>
              <a:t>Ответ</a:t>
            </a:r>
            <a:r>
              <a:rPr lang="en-US" b="1" dirty="0">
                <a:solidFill>
                  <a:schemeClr val="accent2"/>
                </a:solidFill>
              </a:rPr>
              <a:t> – 0</a:t>
            </a:r>
            <a:r>
              <a:rPr lang="ru-RU" b="1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ru-RU" b="1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0 </a:t>
            </a:r>
            <a:r>
              <a:rPr lang="ru-RU" b="1" dirty="0">
                <a:solidFill>
                  <a:schemeClr val="accent2"/>
                </a:solidFill>
              </a:rPr>
              <a:t>мин</a:t>
            </a:r>
            <a:r>
              <a:rPr lang="en-US" b="1" dirty="0">
                <a:solidFill>
                  <a:schemeClr val="accent2"/>
                </a:solidFill>
              </a:rPr>
              <a:t>.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ПОДГОТОВКА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774826" y="2636838"/>
            <a:ext cx="8569325" cy="3816350"/>
          </a:xfrm>
          <a:prstGeom prst="flowChartProcess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84925" y="1243014"/>
            <a:ext cx="4103688" cy="2873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>
            <a:off x="2063750" y="2997200"/>
            <a:ext cx="813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endParaRPr lang="en-US" altLang="ru-RU" sz="1600" b="1">
              <a:latin typeface="Calibri" panose="020F0502020204030204" pitchFamily="34" charset="0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063751" y="4367214"/>
            <a:ext cx="835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2298" name="Прямоугольник 9"/>
          <p:cNvSpPr>
            <a:spLocks noChangeArrowheads="1"/>
          </p:cNvSpPr>
          <p:nvPr/>
        </p:nvSpPr>
        <p:spPr bwMode="auto">
          <a:xfrm>
            <a:off x="1919288" y="5084763"/>
            <a:ext cx="8280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" indent="-889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2063750" y="476251"/>
            <a:ext cx="3155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____________________________________</a:t>
            </a:r>
            <a:r>
              <a:rPr lang="ru-RU" altLang="ru-RU" sz="800"/>
              <a:t> </a:t>
            </a:r>
            <a:endParaRPr lang="ru-RU" altLang="ru-RU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 flipV="1">
            <a:off x="1847850" y="295275"/>
            <a:ext cx="33362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9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ru-RU"/>
          </a:p>
        </p:txBody>
      </p:sp>
      <p:sp>
        <p:nvSpPr>
          <p:cNvPr id="12301" name="Прямоугольник 17"/>
          <p:cNvSpPr>
            <a:spLocks noChangeArrowheads="1"/>
          </p:cNvSpPr>
          <p:nvPr/>
        </p:nvSpPr>
        <p:spPr bwMode="auto">
          <a:xfrm>
            <a:off x="1919289" y="2997200"/>
            <a:ext cx="792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 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220648"/>
              </p:ext>
            </p:extLst>
          </p:nvPr>
        </p:nvGraphicFramePr>
        <p:xfrm>
          <a:off x="150126" y="2708275"/>
          <a:ext cx="11928144" cy="4693920"/>
        </p:xfrm>
        <a:graphic>
          <a:graphicData uri="http://schemas.openxmlformats.org/drawingml/2006/table">
            <a:tbl>
              <a:tblPr/>
              <a:tblGrid>
                <a:gridCol w="11928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5348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Кандидаты в первый отряд космонавтов набирались среди военных летчиков-истребителей по решению Сергея 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12 апреля 1961 года в 9 часов 7 минут по московскому времени с космодрома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Байконỳр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неизвестность, его знаменитое «Поехали!».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(177 слов)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0" name="Picture 2" descr="https://static.365info.kz/uploads/2018/04/1453641628-c253268236629781c177f6925146e134-e1523507395992.jpg">
            <a:extLst>
              <a:ext uri="{FF2B5EF4-FFF2-40B4-BE49-F238E27FC236}">
                <a16:creationId xmlns:a16="http://schemas.microsoft.com/office/drawing/2014/main" xmlns="" id="{CE78B1C9-BC2E-42DE-98F0-27B567083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3" y="1223441"/>
            <a:ext cx="1588683" cy="11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01558"/>
      </p:ext>
    </p:extLst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</TotalTime>
  <Words>1870</Words>
  <Application>Microsoft Office PowerPoint</Application>
  <PresentationFormat>Произвольный</PresentationFormat>
  <Paragraphs>348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Родительское собрание 9 класс</vt:lpstr>
      <vt:lpstr>Специалисты, участвующие в итоговом собеседовании: 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Пробный экзамен</dc:title>
  <dc:creator>Учитель</dc:creator>
  <cp:lastModifiedBy>Учитель</cp:lastModifiedBy>
  <cp:revision>41</cp:revision>
  <dcterms:created xsi:type="dcterms:W3CDTF">2017-03-21T07:13:09Z</dcterms:created>
  <dcterms:modified xsi:type="dcterms:W3CDTF">2020-01-27T12:24:01Z</dcterms:modified>
</cp:coreProperties>
</file>